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59" r:id="rId3"/>
    <p:sldId id="260" r:id="rId4"/>
    <p:sldId id="261" r:id="rId5"/>
    <p:sldId id="262" r:id="rId6"/>
    <p:sldId id="263" r:id="rId7"/>
    <p:sldId id="336" r:id="rId8"/>
    <p:sldId id="292" r:id="rId9"/>
    <p:sldId id="337" r:id="rId10"/>
    <p:sldId id="338" r:id="rId11"/>
    <p:sldId id="295" r:id="rId12"/>
    <p:sldId id="341" r:id="rId13"/>
    <p:sldId id="342" r:id="rId14"/>
    <p:sldId id="270" r:id="rId15"/>
    <p:sldId id="340" r:id="rId16"/>
    <p:sldId id="297" r:id="rId17"/>
    <p:sldId id="358" r:id="rId18"/>
    <p:sldId id="345" r:id="rId19"/>
    <p:sldId id="343" r:id="rId20"/>
    <p:sldId id="344" r:id="rId21"/>
    <p:sldId id="349" r:id="rId22"/>
    <p:sldId id="347" r:id="rId23"/>
    <p:sldId id="348" r:id="rId24"/>
    <p:sldId id="356" r:id="rId25"/>
    <p:sldId id="346" r:id="rId26"/>
    <p:sldId id="350" r:id="rId27"/>
    <p:sldId id="351" r:id="rId28"/>
    <p:sldId id="352" r:id="rId29"/>
    <p:sldId id="354" r:id="rId30"/>
    <p:sldId id="357" r:id="rId31"/>
  </p:sldIdLst>
  <p:sldSz cx="12192000" cy="6858000"/>
  <p:notesSz cx="6858000" cy="9144000"/>
  <p:defaultText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83235-1174-47D6-B3D2-EFAACB2602E2}" type="datetimeFigureOut">
              <a:rPr lang="en-AG" smtClean="0"/>
              <a:t>25/10/2022</a:t>
            </a:fld>
            <a:endParaRPr lang="en-A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B173F-F935-4883-88E0-C9EBAB5D2C82}" type="slidenum">
              <a:rPr lang="en-AG" smtClean="0"/>
              <a:t>‹#›</a:t>
            </a:fld>
            <a:endParaRPr lang="en-AG"/>
          </a:p>
        </p:txBody>
      </p:sp>
    </p:spTree>
    <p:extLst>
      <p:ext uri="{BB962C8B-B14F-4D97-AF65-F5344CB8AC3E}">
        <p14:creationId xmlns:p14="http://schemas.microsoft.com/office/powerpoint/2010/main" val="12352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I used COCO dataset,  but to feed to the model, in pre processing </a:t>
            </a:r>
          </a:p>
        </p:txBody>
      </p:sp>
    </p:spTree>
    <p:extLst>
      <p:ext uri="{BB962C8B-B14F-4D97-AF65-F5344CB8AC3E}">
        <p14:creationId xmlns:p14="http://schemas.microsoft.com/office/powerpoint/2010/main" val="250240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ppt slide show that the weight map generation for IR and vis image, the weight map generates according to the silent property of each pixel of inputs. </a:t>
            </a:r>
          </a:p>
        </p:txBody>
      </p:sp>
    </p:spTree>
    <p:extLst>
      <p:ext uri="{BB962C8B-B14F-4D97-AF65-F5344CB8AC3E}">
        <p14:creationId xmlns:p14="http://schemas.microsoft.com/office/powerpoint/2010/main" val="170079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78BB-14BA-4EF5-A8E9-E6E902866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G"/>
          </a:p>
        </p:txBody>
      </p:sp>
      <p:sp>
        <p:nvSpPr>
          <p:cNvPr id="3" name="Subtitle 2">
            <a:extLst>
              <a:ext uri="{FF2B5EF4-FFF2-40B4-BE49-F238E27FC236}">
                <a16:creationId xmlns:a16="http://schemas.microsoft.com/office/drawing/2014/main" id="{8CFA3ADC-C5D3-496C-9B8A-3E13815F32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G"/>
          </a:p>
        </p:txBody>
      </p:sp>
      <p:sp>
        <p:nvSpPr>
          <p:cNvPr id="4" name="Date Placeholder 3">
            <a:extLst>
              <a:ext uri="{FF2B5EF4-FFF2-40B4-BE49-F238E27FC236}">
                <a16:creationId xmlns:a16="http://schemas.microsoft.com/office/drawing/2014/main" id="{DBEC51B1-8CB8-46DE-9D30-F61D3F2247B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8DC9D572-D116-4E42-89B2-1419C9E0E0DD}"/>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66597C13-DD97-4A6D-A4A1-5CCA28F0C52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47063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DE64-C3A5-4B9C-92A8-323C980041FD}"/>
              </a:ext>
            </a:extLst>
          </p:cNvPr>
          <p:cNvSpPr>
            <a:spLocks noGrp="1"/>
          </p:cNvSpPr>
          <p:nvPr>
            <p:ph type="title"/>
          </p:nvPr>
        </p:nvSpPr>
        <p:spPr/>
        <p:txBody>
          <a:bodyPr/>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6EF14433-2992-4249-8CA7-D0B74B825F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8EBD7B67-F50D-453E-921B-7D1158979D00}"/>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78E9B9C8-0BEA-486E-BA3B-222A8911A96C}"/>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B5571C-FB7E-4CFA-8AE7-A4CFF67576CE}"/>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7382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117F5-5EA6-42DB-8867-EEEBC00C97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G"/>
          </a:p>
        </p:txBody>
      </p:sp>
      <p:sp>
        <p:nvSpPr>
          <p:cNvPr id="3" name="Vertical Text Placeholder 2">
            <a:extLst>
              <a:ext uri="{FF2B5EF4-FFF2-40B4-BE49-F238E27FC236}">
                <a16:creationId xmlns:a16="http://schemas.microsoft.com/office/drawing/2014/main" id="{31CA42DF-0C2D-4750-9EBA-7B0CCDEE27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66504DBE-7C57-4EE0-832F-C245760D0B2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11674BB3-C6CA-44E4-ADDC-E0C92B792166}"/>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A3DAF3B2-841B-486C-8605-241F75A50B52}"/>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52705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165C-8A67-4FD4-9494-48B6A88637E7}"/>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50BF2215-D748-4065-9EA2-67F7F272F1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7D556072-8800-48B8-8552-82FAFD8B2F24}"/>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A006ADF7-AECB-42FC-84C5-776EC03AE0DE}"/>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2B3BBC2F-9931-4B83-8CB2-20EBB29D4BE7}"/>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57438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89ED-D412-4960-8D91-B69E7103D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G"/>
          </a:p>
        </p:txBody>
      </p:sp>
      <p:sp>
        <p:nvSpPr>
          <p:cNvPr id="3" name="Text Placeholder 2">
            <a:extLst>
              <a:ext uri="{FF2B5EF4-FFF2-40B4-BE49-F238E27FC236}">
                <a16:creationId xmlns:a16="http://schemas.microsoft.com/office/drawing/2014/main" id="{010AB8E2-1F9D-4A2B-B74F-0E31AE709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326B5A-BB4E-43CD-8886-4D0514C914D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CBA57C94-D09F-420D-874A-A6E7E1FDB122}"/>
              </a:ext>
            </a:extLst>
          </p:cNvPr>
          <p:cNvSpPr>
            <a:spLocks noGrp="1"/>
          </p:cNvSpPr>
          <p:nvPr>
            <p:ph type="ftr" sz="quarter" idx="11"/>
          </p:nvPr>
        </p:nvSpPr>
        <p:spPr/>
        <p:txBody>
          <a:bodyPr/>
          <a:lstStyle/>
          <a:p>
            <a:endParaRPr lang="en-AG"/>
          </a:p>
        </p:txBody>
      </p:sp>
      <p:sp>
        <p:nvSpPr>
          <p:cNvPr id="6" name="Slide Number Placeholder 5">
            <a:extLst>
              <a:ext uri="{FF2B5EF4-FFF2-40B4-BE49-F238E27FC236}">
                <a16:creationId xmlns:a16="http://schemas.microsoft.com/office/drawing/2014/main" id="{7F1F5175-C4B5-4E51-8F53-17C11729B276}"/>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93094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29FB-FC7A-45DC-AACB-549FC5396CA0}"/>
              </a:ext>
            </a:extLst>
          </p:cNvPr>
          <p:cNvSpPr>
            <a:spLocks noGrp="1"/>
          </p:cNvSpPr>
          <p:nvPr>
            <p:ph type="title"/>
          </p:nvPr>
        </p:nvSpPr>
        <p:spPr/>
        <p:txBody>
          <a:bodyPr/>
          <a:lstStyle/>
          <a:p>
            <a:r>
              <a:rPr lang="en-US"/>
              <a:t>Click to edit Master title style</a:t>
            </a:r>
            <a:endParaRPr lang="en-AG"/>
          </a:p>
        </p:txBody>
      </p:sp>
      <p:sp>
        <p:nvSpPr>
          <p:cNvPr id="3" name="Content Placeholder 2">
            <a:extLst>
              <a:ext uri="{FF2B5EF4-FFF2-40B4-BE49-F238E27FC236}">
                <a16:creationId xmlns:a16="http://schemas.microsoft.com/office/drawing/2014/main" id="{B38FC63D-6273-4DBA-BC5C-C3D07FF496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Content Placeholder 3">
            <a:extLst>
              <a:ext uri="{FF2B5EF4-FFF2-40B4-BE49-F238E27FC236}">
                <a16:creationId xmlns:a16="http://schemas.microsoft.com/office/drawing/2014/main" id="{1F3D8EE9-CBCC-4CE8-A750-5F75E5A748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Date Placeholder 4">
            <a:extLst>
              <a:ext uri="{FF2B5EF4-FFF2-40B4-BE49-F238E27FC236}">
                <a16:creationId xmlns:a16="http://schemas.microsoft.com/office/drawing/2014/main" id="{D56BC31D-963D-4DE4-BB3E-DB31325F6678}"/>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7699D53C-36F2-4287-B825-6D296A95D1CC}"/>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0DF00AD8-BFED-4545-8BEC-D972305F482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4617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422D-943C-44D4-8BCE-97ADADB4A696}"/>
              </a:ext>
            </a:extLst>
          </p:cNvPr>
          <p:cNvSpPr>
            <a:spLocks noGrp="1"/>
          </p:cNvSpPr>
          <p:nvPr>
            <p:ph type="title"/>
          </p:nvPr>
        </p:nvSpPr>
        <p:spPr>
          <a:xfrm>
            <a:off x="839788" y="365125"/>
            <a:ext cx="10515600" cy="1325563"/>
          </a:xfrm>
        </p:spPr>
        <p:txBody>
          <a:bodyPr/>
          <a:lstStyle/>
          <a:p>
            <a:r>
              <a:rPr lang="en-US"/>
              <a:t>Click to edit Master title style</a:t>
            </a:r>
            <a:endParaRPr lang="en-AG"/>
          </a:p>
        </p:txBody>
      </p:sp>
      <p:sp>
        <p:nvSpPr>
          <p:cNvPr id="3" name="Text Placeholder 2">
            <a:extLst>
              <a:ext uri="{FF2B5EF4-FFF2-40B4-BE49-F238E27FC236}">
                <a16:creationId xmlns:a16="http://schemas.microsoft.com/office/drawing/2014/main" id="{58576F2B-8F9E-4F5C-854C-80AC5E905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85547-B181-4613-BF89-9DA2C8D4EC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5" name="Text Placeholder 4">
            <a:extLst>
              <a:ext uri="{FF2B5EF4-FFF2-40B4-BE49-F238E27FC236}">
                <a16:creationId xmlns:a16="http://schemas.microsoft.com/office/drawing/2014/main" id="{AD37B9A4-E286-405E-8E60-22C210D2E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B37370-9047-46D1-8EA9-2692075853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7" name="Date Placeholder 6">
            <a:extLst>
              <a:ext uri="{FF2B5EF4-FFF2-40B4-BE49-F238E27FC236}">
                <a16:creationId xmlns:a16="http://schemas.microsoft.com/office/drawing/2014/main" id="{3C9CFFF3-1AB7-42E2-A065-8716924EA889}"/>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8" name="Footer Placeholder 7">
            <a:extLst>
              <a:ext uri="{FF2B5EF4-FFF2-40B4-BE49-F238E27FC236}">
                <a16:creationId xmlns:a16="http://schemas.microsoft.com/office/drawing/2014/main" id="{65F79B7A-74F9-4C63-B931-19C6C399379E}"/>
              </a:ext>
            </a:extLst>
          </p:cNvPr>
          <p:cNvSpPr>
            <a:spLocks noGrp="1"/>
          </p:cNvSpPr>
          <p:nvPr>
            <p:ph type="ftr" sz="quarter" idx="11"/>
          </p:nvPr>
        </p:nvSpPr>
        <p:spPr/>
        <p:txBody>
          <a:bodyPr/>
          <a:lstStyle/>
          <a:p>
            <a:endParaRPr lang="en-AG"/>
          </a:p>
        </p:txBody>
      </p:sp>
      <p:sp>
        <p:nvSpPr>
          <p:cNvPr id="9" name="Slide Number Placeholder 8">
            <a:extLst>
              <a:ext uri="{FF2B5EF4-FFF2-40B4-BE49-F238E27FC236}">
                <a16:creationId xmlns:a16="http://schemas.microsoft.com/office/drawing/2014/main" id="{EEB92C6D-5BEC-43DB-83AB-9AA4A6360BD9}"/>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7537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EC8-D8A8-4577-83A8-DECE373415EA}"/>
              </a:ext>
            </a:extLst>
          </p:cNvPr>
          <p:cNvSpPr>
            <a:spLocks noGrp="1"/>
          </p:cNvSpPr>
          <p:nvPr>
            <p:ph type="title"/>
          </p:nvPr>
        </p:nvSpPr>
        <p:spPr/>
        <p:txBody>
          <a:bodyPr/>
          <a:lstStyle/>
          <a:p>
            <a:r>
              <a:rPr lang="en-US"/>
              <a:t>Click to edit Master title style</a:t>
            </a:r>
            <a:endParaRPr lang="en-AG"/>
          </a:p>
        </p:txBody>
      </p:sp>
      <p:sp>
        <p:nvSpPr>
          <p:cNvPr id="3" name="Date Placeholder 2">
            <a:extLst>
              <a:ext uri="{FF2B5EF4-FFF2-40B4-BE49-F238E27FC236}">
                <a16:creationId xmlns:a16="http://schemas.microsoft.com/office/drawing/2014/main" id="{146797AD-DEBB-4FA7-8360-9BB6F3A86FD5}"/>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4" name="Footer Placeholder 3">
            <a:extLst>
              <a:ext uri="{FF2B5EF4-FFF2-40B4-BE49-F238E27FC236}">
                <a16:creationId xmlns:a16="http://schemas.microsoft.com/office/drawing/2014/main" id="{2452AC3D-BED5-41A6-89C7-DC3B8A3BFBAC}"/>
              </a:ext>
            </a:extLst>
          </p:cNvPr>
          <p:cNvSpPr>
            <a:spLocks noGrp="1"/>
          </p:cNvSpPr>
          <p:nvPr>
            <p:ph type="ftr" sz="quarter" idx="11"/>
          </p:nvPr>
        </p:nvSpPr>
        <p:spPr/>
        <p:txBody>
          <a:bodyPr/>
          <a:lstStyle/>
          <a:p>
            <a:endParaRPr lang="en-AG"/>
          </a:p>
        </p:txBody>
      </p:sp>
      <p:sp>
        <p:nvSpPr>
          <p:cNvPr id="5" name="Slide Number Placeholder 4">
            <a:extLst>
              <a:ext uri="{FF2B5EF4-FFF2-40B4-BE49-F238E27FC236}">
                <a16:creationId xmlns:a16="http://schemas.microsoft.com/office/drawing/2014/main" id="{19510546-C5A7-4F58-A5EC-7C594BBE4231}"/>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370592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7773D-BDCA-4686-8E0B-71AEB6C6514B}"/>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3" name="Footer Placeholder 2">
            <a:extLst>
              <a:ext uri="{FF2B5EF4-FFF2-40B4-BE49-F238E27FC236}">
                <a16:creationId xmlns:a16="http://schemas.microsoft.com/office/drawing/2014/main" id="{B884BAD9-A2AC-4E32-8B20-04D3DA2838E8}"/>
              </a:ext>
            </a:extLst>
          </p:cNvPr>
          <p:cNvSpPr>
            <a:spLocks noGrp="1"/>
          </p:cNvSpPr>
          <p:nvPr>
            <p:ph type="ftr" sz="quarter" idx="11"/>
          </p:nvPr>
        </p:nvSpPr>
        <p:spPr/>
        <p:txBody>
          <a:bodyPr/>
          <a:lstStyle/>
          <a:p>
            <a:endParaRPr lang="en-AG"/>
          </a:p>
        </p:txBody>
      </p:sp>
      <p:sp>
        <p:nvSpPr>
          <p:cNvPr id="4" name="Slide Number Placeholder 3">
            <a:extLst>
              <a:ext uri="{FF2B5EF4-FFF2-40B4-BE49-F238E27FC236}">
                <a16:creationId xmlns:a16="http://schemas.microsoft.com/office/drawing/2014/main" id="{DDED3657-F29D-4E5D-B834-ABC2525BB32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55175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A8BC-2132-482E-9BB0-99B09C2E5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Content Placeholder 2">
            <a:extLst>
              <a:ext uri="{FF2B5EF4-FFF2-40B4-BE49-F238E27FC236}">
                <a16:creationId xmlns:a16="http://schemas.microsoft.com/office/drawing/2014/main" id="{D37BA638-4946-45EA-A392-8F46366290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Text Placeholder 3">
            <a:extLst>
              <a:ext uri="{FF2B5EF4-FFF2-40B4-BE49-F238E27FC236}">
                <a16:creationId xmlns:a16="http://schemas.microsoft.com/office/drawing/2014/main" id="{119E7F97-A110-4322-9290-1A64A091E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26DA5-FAB7-480E-80CE-821C22B7008F}"/>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1A1F5424-3CBD-4844-A84D-3B67ECE4B7C8}"/>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D5FD1726-4B7F-4644-981E-FEDA308DC308}"/>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229683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0E7B-11EF-4368-8510-78F2AEC09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G"/>
          </a:p>
        </p:txBody>
      </p:sp>
      <p:sp>
        <p:nvSpPr>
          <p:cNvPr id="3" name="Picture Placeholder 2">
            <a:extLst>
              <a:ext uri="{FF2B5EF4-FFF2-40B4-BE49-F238E27FC236}">
                <a16:creationId xmlns:a16="http://schemas.microsoft.com/office/drawing/2014/main" id="{06681A5B-8407-48C5-BEDC-5AFDFFFE9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G"/>
          </a:p>
        </p:txBody>
      </p:sp>
      <p:sp>
        <p:nvSpPr>
          <p:cNvPr id="4" name="Text Placeholder 3">
            <a:extLst>
              <a:ext uri="{FF2B5EF4-FFF2-40B4-BE49-F238E27FC236}">
                <a16:creationId xmlns:a16="http://schemas.microsoft.com/office/drawing/2014/main" id="{D9FD1233-2858-48CF-A2BF-BB262CA8D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4F09BB-27AD-4EAB-9064-FBF6A2559A93}"/>
              </a:ext>
            </a:extLst>
          </p:cNvPr>
          <p:cNvSpPr>
            <a:spLocks noGrp="1"/>
          </p:cNvSpPr>
          <p:nvPr>
            <p:ph type="dt" sz="half" idx="10"/>
          </p:nvPr>
        </p:nvSpPr>
        <p:spPr/>
        <p:txBody>
          <a:bodyPr/>
          <a:lstStyle/>
          <a:p>
            <a:fld id="{DCF4DF6F-E899-46BB-8A85-A0E66190DC53}" type="datetimeFigureOut">
              <a:rPr lang="en-AG" smtClean="0"/>
              <a:t>24/10/2022</a:t>
            </a:fld>
            <a:endParaRPr lang="en-AG"/>
          </a:p>
        </p:txBody>
      </p:sp>
      <p:sp>
        <p:nvSpPr>
          <p:cNvPr id="6" name="Footer Placeholder 5">
            <a:extLst>
              <a:ext uri="{FF2B5EF4-FFF2-40B4-BE49-F238E27FC236}">
                <a16:creationId xmlns:a16="http://schemas.microsoft.com/office/drawing/2014/main" id="{9BEF7AEC-0E4F-459A-9891-27DDC17F5D05}"/>
              </a:ext>
            </a:extLst>
          </p:cNvPr>
          <p:cNvSpPr>
            <a:spLocks noGrp="1"/>
          </p:cNvSpPr>
          <p:nvPr>
            <p:ph type="ftr" sz="quarter" idx="11"/>
          </p:nvPr>
        </p:nvSpPr>
        <p:spPr/>
        <p:txBody>
          <a:bodyPr/>
          <a:lstStyle/>
          <a:p>
            <a:endParaRPr lang="en-AG"/>
          </a:p>
        </p:txBody>
      </p:sp>
      <p:sp>
        <p:nvSpPr>
          <p:cNvPr id="7" name="Slide Number Placeholder 6">
            <a:extLst>
              <a:ext uri="{FF2B5EF4-FFF2-40B4-BE49-F238E27FC236}">
                <a16:creationId xmlns:a16="http://schemas.microsoft.com/office/drawing/2014/main" id="{2E2B13EC-C84C-4479-8721-CF37491FA2DA}"/>
              </a:ext>
            </a:extLst>
          </p:cNvPr>
          <p:cNvSpPr>
            <a:spLocks noGrp="1"/>
          </p:cNvSpPr>
          <p:nvPr>
            <p:ph type="sldNum" sz="quarter" idx="12"/>
          </p:nvPr>
        </p:nvSpPr>
        <p:spPr/>
        <p:txBody>
          <a:bodyPr/>
          <a:lstStyle/>
          <a:p>
            <a:fld id="{D0B8A474-A4EF-425D-A943-1AA7BD312644}" type="slidenum">
              <a:rPr lang="en-AG" smtClean="0"/>
              <a:t>‹#›</a:t>
            </a:fld>
            <a:endParaRPr lang="en-AG"/>
          </a:p>
        </p:txBody>
      </p:sp>
    </p:spTree>
    <p:extLst>
      <p:ext uri="{BB962C8B-B14F-4D97-AF65-F5344CB8AC3E}">
        <p14:creationId xmlns:p14="http://schemas.microsoft.com/office/powerpoint/2010/main" val="167344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D6306-1FB7-4A18-8C0E-575024383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G"/>
          </a:p>
        </p:txBody>
      </p:sp>
      <p:sp>
        <p:nvSpPr>
          <p:cNvPr id="3" name="Text Placeholder 2">
            <a:extLst>
              <a:ext uri="{FF2B5EF4-FFF2-40B4-BE49-F238E27FC236}">
                <a16:creationId xmlns:a16="http://schemas.microsoft.com/office/drawing/2014/main" id="{6646123C-B18F-4CB9-8954-57A58FE38E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G"/>
          </a:p>
        </p:txBody>
      </p:sp>
      <p:sp>
        <p:nvSpPr>
          <p:cNvPr id="4" name="Date Placeholder 3">
            <a:extLst>
              <a:ext uri="{FF2B5EF4-FFF2-40B4-BE49-F238E27FC236}">
                <a16:creationId xmlns:a16="http://schemas.microsoft.com/office/drawing/2014/main" id="{2D8D3639-3FC3-45F2-9879-735C6C449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4DF6F-E899-46BB-8A85-A0E66190DC53}" type="datetimeFigureOut">
              <a:rPr lang="en-AG" smtClean="0"/>
              <a:t>24/10/2022</a:t>
            </a:fld>
            <a:endParaRPr lang="en-AG"/>
          </a:p>
        </p:txBody>
      </p:sp>
      <p:sp>
        <p:nvSpPr>
          <p:cNvPr id="5" name="Footer Placeholder 4">
            <a:extLst>
              <a:ext uri="{FF2B5EF4-FFF2-40B4-BE49-F238E27FC236}">
                <a16:creationId xmlns:a16="http://schemas.microsoft.com/office/drawing/2014/main" id="{55759BEF-3FA2-4FA0-8288-D4992DC6A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G"/>
          </a:p>
        </p:txBody>
      </p:sp>
      <p:sp>
        <p:nvSpPr>
          <p:cNvPr id="6" name="Slide Number Placeholder 5">
            <a:extLst>
              <a:ext uri="{FF2B5EF4-FFF2-40B4-BE49-F238E27FC236}">
                <a16:creationId xmlns:a16="http://schemas.microsoft.com/office/drawing/2014/main" id="{14F9D957-1F60-4A9C-BF45-20EB4C47C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8A474-A4EF-425D-A943-1AA7BD312644}" type="slidenum">
              <a:rPr lang="en-AG" smtClean="0"/>
              <a:t>‹#›</a:t>
            </a:fld>
            <a:endParaRPr lang="en-AG"/>
          </a:p>
        </p:txBody>
      </p:sp>
    </p:spTree>
    <p:extLst>
      <p:ext uri="{BB962C8B-B14F-4D97-AF65-F5344CB8AC3E}">
        <p14:creationId xmlns:p14="http://schemas.microsoft.com/office/powerpoint/2010/main" val="4179965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6.jpeg"/><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7;p15">
            <a:extLst>
              <a:ext uri="{FF2B5EF4-FFF2-40B4-BE49-F238E27FC236}">
                <a16:creationId xmlns:a16="http://schemas.microsoft.com/office/drawing/2014/main" id="{5C5EC141-F439-4BFC-ABF1-39A32CA49F9B}"/>
              </a:ext>
            </a:extLst>
          </p:cNvPr>
          <p:cNvSpPr txBox="1">
            <a:spLocks/>
          </p:cNvSpPr>
          <p:nvPr/>
        </p:nvSpPr>
        <p:spPr>
          <a:xfrm>
            <a:off x="3146967" y="2022485"/>
            <a:ext cx="6958511" cy="19385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1pPr>
            <a:lvl2pPr marL="914400" marR="0" lvl="1"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2pPr>
            <a:lvl3pPr marL="1371600" marR="0" lvl="2"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3pPr>
            <a:lvl4pPr marL="1828800" marR="0" lvl="3" indent="-381000" algn="l" rtl="0">
              <a:lnSpc>
                <a:spcPct val="100000"/>
              </a:lnSpc>
              <a:spcBef>
                <a:spcPts val="0"/>
              </a:spcBef>
              <a:spcAft>
                <a:spcPts val="0"/>
              </a:spcAft>
              <a:buClr>
                <a:schemeClr val="lt2"/>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4pPr>
            <a:lvl5pPr marL="2286000" marR="0" lvl="4"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5pPr>
            <a:lvl6pPr marL="2743200" marR="0" lvl="5"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6pPr>
            <a:lvl7pPr marL="3200400" marR="0" lvl="6"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7pPr>
            <a:lvl8pPr marL="3657600" marR="0" lvl="7"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8pPr>
            <a:lvl9pPr marL="4114800" marR="0" lvl="8" indent="-381000" algn="l" rtl="0">
              <a:lnSpc>
                <a:spcPct val="100000"/>
              </a:lnSpc>
              <a:spcBef>
                <a:spcPts val="0"/>
              </a:spcBef>
              <a:spcAft>
                <a:spcPts val="0"/>
              </a:spcAft>
              <a:buClr>
                <a:schemeClr val="dk1"/>
              </a:buClr>
              <a:buSzPts val="2400"/>
              <a:buFont typeface="Work Sans Regular"/>
              <a:buChar char="■"/>
              <a:defRPr sz="2400" b="0" i="0" u="none" strike="noStrike" cap="none">
                <a:solidFill>
                  <a:schemeClr val="dk1"/>
                </a:solidFill>
                <a:latin typeface="Work Sans Regular"/>
                <a:ea typeface="Work Sans Regular"/>
                <a:cs typeface="Work Sans Regular"/>
                <a:sym typeface="Work Sans Regular"/>
              </a:defRPr>
            </a:lvl9pPr>
          </a:lstStyle>
          <a:p>
            <a:pPr>
              <a:spcAft>
                <a:spcPts val="600"/>
              </a:spcAft>
            </a:pPr>
            <a:r>
              <a:rPr lang="en-US" altLang="en-US" sz="1600" b="1" dirty="0">
                <a:solidFill>
                  <a:schemeClr val="accent4">
                    <a:lumMod val="50000"/>
                  </a:schemeClr>
                </a:solidFill>
              </a:rPr>
              <a:t>Name</a:t>
            </a:r>
            <a:r>
              <a:rPr lang="en-US" altLang="en-US" sz="1600" b="1" dirty="0">
                <a:solidFill>
                  <a:schemeClr val="bg1"/>
                </a:solidFill>
              </a:rPr>
              <a:t>  </a:t>
            </a:r>
            <a:r>
              <a:rPr lang="en-US" altLang="en-US" sz="1600" b="1" dirty="0">
                <a:solidFill>
                  <a:srgbClr val="C00000"/>
                </a:solidFill>
              </a:rPr>
              <a:t>Deboch Eyob Abera </a:t>
            </a:r>
          </a:p>
          <a:p>
            <a:pPr>
              <a:spcAft>
                <a:spcPts val="600"/>
              </a:spcAft>
            </a:pPr>
            <a:r>
              <a:rPr lang="en-US" altLang="en-US" sz="1600" b="1" dirty="0">
                <a:solidFill>
                  <a:schemeClr val="accent4">
                    <a:lumMod val="50000"/>
                  </a:schemeClr>
                </a:solidFill>
              </a:rPr>
              <a:t>school</a:t>
            </a:r>
            <a:r>
              <a:rPr lang="en-US" altLang="en-US" sz="1600" b="1" dirty="0">
                <a:solidFill>
                  <a:schemeClr val="bg1"/>
                </a:solidFill>
              </a:rPr>
              <a:t>  </a:t>
            </a:r>
            <a:r>
              <a:rPr lang="en-US" altLang="en-US" sz="1600" b="1" dirty="0">
                <a:solidFill>
                  <a:srgbClr val="C00000"/>
                </a:solidFill>
              </a:rPr>
              <a:t>Information and communication Engineering</a:t>
            </a:r>
            <a:r>
              <a:rPr lang="en-US" altLang="en-US" sz="1600" b="1" dirty="0">
                <a:solidFill>
                  <a:schemeClr val="bg1"/>
                </a:solidFill>
              </a:rPr>
              <a:t> </a:t>
            </a:r>
          </a:p>
          <a:p>
            <a:pPr>
              <a:spcAft>
                <a:spcPts val="600"/>
              </a:spcAft>
            </a:pPr>
            <a:r>
              <a:rPr lang="en-US" altLang="en-US" sz="1600" b="1" dirty="0">
                <a:solidFill>
                  <a:schemeClr val="accent4">
                    <a:lumMod val="50000"/>
                  </a:schemeClr>
                </a:solidFill>
              </a:rPr>
              <a:t>Research Direction </a:t>
            </a:r>
            <a:r>
              <a:rPr lang="en-US" altLang="en-US" sz="1600" b="1" dirty="0">
                <a:solidFill>
                  <a:srgbClr val="C00000"/>
                </a:solidFill>
              </a:rPr>
              <a:t>M</a:t>
            </a:r>
            <a:r>
              <a:rPr lang="en-US" sz="1600" b="1" dirty="0">
                <a:solidFill>
                  <a:srgbClr val="C00000"/>
                </a:solidFill>
              </a:rPr>
              <a:t>achine learning and Artificial intelligence</a:t>
            </a:r>
          </a:p>
          <a:p>
            <a:pPr>
              <a:spcAft>
                <a:spcPts val="600"/>
              </a:spcAft>
            </a:pPr>
            <a:r>
              <a:rPr lang="en-US" sz="1600" b="1" dirty="0">
                <a:solidFill>
                  <a:schemeClr val="accent4">
                    <a:lumMod val="50000"/>
                  </a:schemeClr>
                </a:solidFill>
              </a:rPr>
              <a:t>Thesis Title </a:t>
            </a:r>
            <a:r>
              <a:rPr lang="en-US" sz="1600" b="1" dirty="0">
                <a:solidFill>
                  <a:srgbClr val="C00000"/>
                </a:solidFill>
              </a:rPr>
              <a:t>Image fusion based on the deep learning</a:t>
            </a:r>
          </a:p>
          <a:p>
            <a:r>
              <a:rPr lang="en-US" sz="1600" b="1" dirty="0">
                <a:solidFill>
                  <a:schemeClr val="accent4">
                    <a:lumMod val="50000"/>
                  </a:schemeClr>
                </a:solidFill>
              </a:rPr>
              <a:t>Supervisor </a:t>
            </a:r>
            <a:r>
              <a:rPr lang="en-GB" sz="1600" dirty="0"/>
              <a:t>Associate professor  </a:t>
            </a:r>
            <a:r>
              <a:rPr lang="en-US" sz="1600" b="1" dirty="0">
                <a:solidFill>
                  <a:srgbClr val="C00000"/>
                </a:solidFill>
              </a:rPr>
              <a:t>Jin Qi</a:t>
            </a:r>
            <a:endParaRPr lang="en-US" altLang="en-US" sz="1600" b="1" dirty="0">
              <a:solidFill>
                <a:srgbClr val="C00000"/>
              </a:solidFill>
            </a:endParaRPr>
          </a:p>
          <a:p>
            <a:endParaRPr lang="en-US" altLang="en-US" sz="1600" b="1" dirty="0">
              <a:solidFill>
                <a:srgbClr val="C00000"/>
              </a:solidFill>
            </a:endParaRPr>
          </a:p>
          <a:p>
            <a:pPr marL="0" indent="0" algn="ctr">
              <a:spcBef>
                <a:spcPts val="0"/>
              </a:spcBef>
              <a:buClr>
                <a:schemeClr val="dk1"/>
              </a:buClr>
              <a:buSzPts val="1100"/>
              <a:buFont typeface="Work Sans Regular"/>
              <a:buNone/>
            </a:pPr>
            <a:endParaRPr lang="en-US" sz="1600" b="1" dirty="0">
              <a:solidFill>
                <a:schemeClr val="bg1"/>
              </a:solidFill>
            </a:endParaRPr>
          </a:p>
        </p:txBody>
      </p:sp>
      <p:pic>
        <p:nvPicPr>
          <p:cNvPr id="6" name="Picture 2">
            <a:extLst>
              <a:ext uri="{FF2B5EF4-FFF2-40B4-BE49-F238E27FC236}">
                <a16:creationId xmlns:a16="http://schemas.microsoft.com/office/drawing/2014/main" id="{DDF51503-394F-4F34-8445-9ED44385A3DE}"/>
              </a:ext>
            </a:extLst>
          </p:cNvPr>
          <p:cNvPicPr>
            <a:picLocks noChangeAspect="1"/>
          </p:cNvPicPr>
          <p:nvPr/>
        </p:nvPicPr>
        <p:blipFill>
          <a:blip r:embed="rId2"/>
          <a:stretch>
            <a:fillRect/>
          </a:stretch>
        </p:blipFill>
        <p:spPr>
          <a:xfrm>
            <a:off x="684441" y="619347"/>
            <a:ext cx="1815478" cy="22329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961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8C7EA4B-94BA-487C-85BB-3EACE10B4EF8}"/>
              </a:ext>
            </a:extLst>
          </p:cNvPr>
          <p:cNvSpPr/>
          <p:nvPr/>
        </p:nvSpPr>
        <p:spPr>
          <a:xfrm>
            <a:off x="-1" y="147216"/>
            <a:ext cx="3766658"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GAN based</a:t>
            </a:r>
            <a:endParaRPr lang="en-AG" b="1" dirty="0">
              <a:solidFill>
                <a:schemeClr val="tx1"/>
              </a:solidFill>
            </a:endParaRPr>
          </a:p>
        </p:txBody>
      </p:sp>
      <p:pic>
        <p:nvPicPr>
          <p:cNvPr id="6" name="Picture 5">
            <a:extLst>
              <a:ext uri="{FF2B5EF4-FFF2-40B4-BE49-F238E27FC236}">
                <a16:creationId xmlns:a16="http://schemas.microsoft.com/office/drawing/2014/main" id="{4D982298-9DCA-45A2-9957-6DBA8FE8FD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83329" y="3185720"/>
            <a:ext cx="6463717" cy="3047301"/>
          </a:xfrm>
          <a:prstGeom prst="rect">
            <a:avLst/>
          </a:prstGeom>
        </p:spPr>
      </p:pic>
      <p:sp>
        <p:nvSpPr>
          <p:cNvPr id="7" name="Rectangle 6">
            <a:extLst>
              <a:ext uri="{FF2B5EF4-FFF2-40B4-BE49-F238E27FC236}">
                <a16:creationId xmlns:a16="http://schemas.microsoft.com/office/drawing/2014/main" id="{788358F1-EA3D-4B65-A77A-AF7F908DD5F0}"/>
              </a:ext>
            </a:extLst>
          </p:cNvPr>
          <p:cNvSpPr/>
          <p:nvPr/>
        </p:nvSpPr>
        <p:spPr>
          <a:xfrm>
            <a:off x="167780" y="881421"/>
            <a:ext cx="11929145" cy="1754326"/>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The GAN methods are currently the most popular in the infrared and visible image fusion, which are able to fulfill feature extraction, feature fusion and image reconstruction in an implicit manner. </a:t>
            </a:r>
          </a:p>
          <a:p>
            <a:pPr algn="just"/>
            <a:endParaRPr lang="en-US" kern="100" dirty="0">
              <a:latin typeface="Times New Roman" panose="02020603050405020304" pitchFamily="18" charset="0"/>
              <a:ea typeface="SimSun" panose="02010600030101010101" pitchFamily="2" charset="-122"/>
            </a:endParaRPr>
          </a:p>
          <a:p>
            <a:pPr algn="just"/>
            <a:r>
              <a:rPr lang="en-US" kern="100" dirty="0">
                <a:latin typeface="Times New Roman" panose="02020603050405020304" pitchFamily="18" charset="0"/>
                <a:ea typeface="SimSun" panose="02010600030101010101" pitchFamily="2" charset="-122"/>
              </a:rPr>
              <a:t>Generally, the GAN methods rely on two types of loss functions, namely content loss and adversarial loss. The content loss is similar to that in the CNN methods, which is used to initially fuse source images, while the adversarial loss further constrains the tendency of information fusion.</a:t>
            </a:r>
            <a:endParaRPr lang="en-AG" dirty="0"/>
          </a:p>
        </p:txBody>
      </p:sp>
    </p:spTree>
    <p:extLst>
      <p:ext uri="{BB962C8B-B14F-4D97-AF65-F5344CB8AC3E}">
        <p14:creationId xmlns:p14="http://schemas.microsoft.com/office/powerpoint/2010/main" val="397117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8D1040-DB3D-4682-9BDB-5933A463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63" y="4622334"/>
            <a:ext cx="10490083" cy="2235666"/>
          </a:xfrm>
          <a:prstGeom prst="rect">
            <a:avLst/>
          </a:prstGeom>
        </p:spPr>
      </p:pic>
      <p:pic>
        <p:nvPicPr>
          <p:cNvPr id="4" name="Picture 3">
            <a:extLst>
              <a:ext uri="{FF2B5EF4-FFF2-40B4-BE49-F238E27FC236}">
                <a16:creationId xmlns:a16="http://schemas.microsoft.com/office/drawing/2014/main" id="{1A6918FC-EB74-4B9F-9188-F6868A7BB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865" y="123269"/>
            <a:ext cx="7633943" cy="2685589"/>
          </a:xfrm>
          <a:prstGeom prst="rect">
            <a:avLst/>
          </a:prstGeom>
        </p:spPr>
      </p:pic>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5025005" y="2907310"/>
                <a:ext cx="5637402" cy="155502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 (</m:t>
                        </m:r>
                        <m:r>
                          <a:rPr lang="en-US" sz="1600" b="1" i="1">
                            <a:solidFill>
                              <a:schemeClr val="tx1"/>
                            </a:solidFill>
                            <a:latin typeface="Cambria Math" panose="02040503050406030204" pitchFamily="18" charset="0"/>
                          </a:rPr>
                          <m:t>𝟏</m:t>
                        </m:r>
                        <m:r>
                          <a:rPr lang="en-US" sz="1600" b="1">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r>
                          <a:rPr lang="en-US" sz="1600" b="1">
                            <a:solidFill>
                              <a:schemeClr val="tx1"/>
                            </a:solidFill>
                            <a:latin typeface="Cambria Math" panose="02040503050406030204" pitchFamily="18" charset="0"/>
                          </a:rPr>
                          <m:t>)</m:t>
                        </m:r>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indent="265430" algn="just"/>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endParaRPr lang="en-US" dirty="0"/>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5025005" y="2907310"/>
                <a:ext cx="5637402" cy="1555027"/>
              </a:xfrm>
              <a:prstGeom prst="roundRect">
                <a:avLst/>
              </a:prstGeom>
              <a:blipFill>
                <a:blip r:embed="rId4"/>
                <a:stretch>
                  <a:fillRect/>
                </a:stretch>
              </a:blipFill>
              <a:ln>
                <a:solidFill>
                  <a:srgbClr val="FF0000"/>
                </a:solidFill>
                <a:prstDash val="dash"/>
              </a:ln>
            </p:spPr>
            <p:txBody>
              <a:bodyPr/>
              <a:lstStyle/>
              <a:p>
                <a:r>
                  <a:rPr lang="en-AG">
                    <a:noFill/>
                  </a:rPr>
                  <a:t> </a:t>
                </a:r>
              </a:p>
            </p:txBody>
          </p:sp>
        </mc:Fallback>
      </mc:AlternateContent>
      <p:cxnSp>
        <p:nvCxnSpPr>
          <p:cNvPr id="7" name="Straight Arrow Connector 6">
            <a:extLst>
              <a:ext uri="{FF2B5EF4-FFF2-40B4-BE49-F238E27FC236}">
                <a16:creationId xmlns:a16="http://schemas.microsoft.com/office/drawing/2014/main" id="{AC68998C-49EF-4F8A-A05A-C3FB4E816D3D}"/>
              </a:ext>
            </a:extLst>
          </p:cNvPr>
          <p:cNvCxnSpPr>
            <a:cxnSpLocks/>
          </p:cNvCxnSpPr>
          <p:nvPr/>
        </p:nvCxnSpPr>
        <p:spPr>
          <a:xfrm flipH="1">
            <a:off x="10024844" y="1760970"/>
            <a:ext cx="444617" cy="1048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3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3" name="Picture 2">
            <a:extLst>
              <a:ext uri="{FF2B5EF4-FFF2-40B4-BE49-F238E27FC236}">
                <a16:creationId xmlns:a16="http://schemas.microsoft.com/office/drawing/2014/main" id="{D739A58E-908B-4B21-965F-942A6377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974" y="7670"/>
            <a:ext cx="7920929" cy="2492249"/>
          </a:xfrm>
          <a:prstGeom prst="rect">
            <a:avLst/>
          </a:prstGeom>
        </p:spPr>
      </p:pic>
      <p:pic>
        <p:nvPicPr>
          <p:cNvPr id="11" name="Picture 10">
            <a:extLst>
              <a:ext uri="{FF2B5EF4-FFF2-40B4-BE49-F238E27FC236}">
                <a16:creationId xmlns:a16="http://schemas.microsoft.com/office/drawing/2014/main" id="{D471395D-0829-4B53-BF72-630C8770F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088" y="4753082"/>
            <a:ext cx="10216912" cy="2097248"/>
          </a:xfrm>
          <a:prstGeom prst="rect">
            <a:avLst/>
          </a:prstGeom>
        </p:spPr>
      </p:pic>
      <p:cxnSp>
        <p:nvCxnSpPr>
          <p:cNvPr id="13" name="Straight Arrow Connector 12">
            <a:extLst>
              <a:ext uri="{FF2B5EF4-FFF2-40B4-BE49-F238E27FC236}">
                <a16:creationId xmlns:a16="http://schemas.microsoft.com/office/drawing/2014/main" id="{00ADAB93-6C02-4D01-9125-1E9E1739B94B}"/>
              </a:ext>
            </a:extLst>
          </p:cNvPr>
          <p:cNvCxnSpPr>
            <a:cxnSpLocks/>
          </p:cNvCxnSpPr>
          <p:nvPr/>
        </p:nvCxnSpPr>
        <p:spPr>
          <a:xfrm flipH="1">
            <a:off x="9882232" y="1535185"/>
            <a:ext cx="713063" cy="1046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E6A2240-8296-4D7E-AAE9-CEF3C2650CC2}"/>
              </a:ext>
            </a:extLst>
          </p:cNvPr>
          <p:cNvSpPr txBox="1">
            <a:spLocks/>
          </p:cNvSpPr>
          <p:nvPr/>
        </p:nvSpPr>
        <p:spPr>
          <a:xfrm>
            <a:off x="191370" y="123996"/>
            <a:ext cx="3313628" cy="610265"/>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1pPr>
            <a:lvl2pPr marR="0" lvl="1"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2pPr>
            <a:lvl3pPr marR="0" lvl="2"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3pPr>
            <a:lvl4pPr marR="0" lvl="3"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4pPr>
            <a:lvl5pPr marR="0" lvl="4"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5pPr>
            <a:lvl6pPr marR="0" lvl="5"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6pPr>
            <a:lvl7pPr marR="0" lvl="6"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7pPr>
            <a:lvl8pPr marR="0" lvl="7"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8pPr>
            <a:lvl9pPr marR="0" lvl="8" algn="ctr" rtl="0">
              <a:lnSpc>
                <a:spcPct val="90000"/>
              </a:lnSpc>
              <a:spcBef>
                <a:spcPts val="0"/>
              </a:spcBef>
              <a:spcAft>
                <a:spcPts val="0"/>
              </a:spcAft>
              <a:buClr>
                <a:schemeClr val="accent4"/>
              </a:buClr>
              <a:buSzPts val="1800"/>
              <a:buFont typeface="Averia Libre"/>
              <a:buNone/>
              <a:defRPr sz="1800" b="1" i="0" u="none" strike="noStrike" cap="none">
                <a:solidFill>
                  <a:schemeClr val="accent4"/>
                </a:solidFill>
                <a:latin typeface="Averia Libre"/>
                <a:ea typeface="Averia Libre"/>
                <a:cs typeface="Averia Libre"/>
                <a:sym typeface="Averia Libre"/>
              </a:defRPr>
            </a:lvl9pPr>
          </a:lstStyle>
          <a:p>
            <a:pPr marL="91438" indent="-91438">
              <a:defRPr/>
            </a:pPr>
            <a:r>
              <a:rPr lang="en-US" sz="2400" dirty="0">
                <a:solidFill>
                  <a:schemeClr val="tx1"/>
                </a:solidFill>
                <a:latin typeface="Times New Roman" panose="02020603050405020304" pitchFamily="18" charset="0"/>
                <a:cs typeface="Times New Roman" panose="02020603050405020304" pitchFamily="18" charset="0"/>
              </a:rPr>
              <a:t>Proposed method</a:t>
            </a:r>
          </a:p>
        </p:txBody>
      </p:sp>
      <p:sp>
        <p:nvSpPr>
          <p:cNvPr id="10" name="Rectangle 9">
            <a:extLst>
              <a:ext uri="{FF2B5EF4-FFF2-40B4-BE49-F238E27FC236}">
                <a16:creationId xmlns:a16="http://schemas.microsoft.com/office/drawing/2014/main" id="{2EAE3567-B089-4352-BF96-2B1C6A4A3F22}"/>
              </a:ext>
            </a:extLst>
          </p:cNvPr>
          <p:cNvSpPr/>
          <p:nvPr/>
        </p:nvSpPr>
        <p:spPr>
          <a:xfrm>
            <a:off x="95954" y="1967689"/>
            <a:ext cx="3313675" cy="2718693"/>
          </a:xfrm>
          <a:prstGeom prst="rect">
            <a:avLst/>
          </a:prstGeom>
        </p:spPr>
        <p:txBody>
          <a:bodyPr wrap="square">
            <a:spAutoFit/>
          </a:bodyPr>
          <a:lstStyle/>
          <a:p>
            <a:pPr algn="just">
              <a:spcBef>
                <a:spcPts val="1600"/>
              </a:spcBef>
            </a:pPr>
            <a:r>
              <a:rPr lang="en-US" altLang="en-US" sz="1600" b="1" dirty="0">
                <a:latin typeface="Times New Roman" panose="02020603050405020304" pitchFamily="18" charset="0"/>
                <a:cs typeface="Times New Roman" panose="02020603050405020304" pitchFamily="18" charset="0"/>
              </a:rPr>
              <a:t>1, Model Training: </a:t>
            </a:r>
          </a:p>
          <a:p>
            <a:pPr algn="just">
              <a:spcBef>
                <a:spcPts val="1600"/>
              </a:spcBef>
            </a:pPr>
            <a:r>
              <a:rPr lang="en-US" altLang="en-US" sz="1600" b="1" dirty="0">
                <a:latin typeface="Times New Roman" panose="02020603050405020304" pitchFamily="18" charset="0"/>
                <a:cs typeface="Times New Roman" panose="02020603050405020304" pitchFamily="18" charset="0"/>
              </a:rPr>
              <a:t>2, Using pre-trained model generate weighted map automatically,  </a:t>
            </a:r>
            <a:r>
              <a:rPr lang="en-US" sz="1600" b="1" dirty="0">
                <a:latin typeface="Times New Roman" panose="02020603050405020304" pitchFamily="18" charset="0"/>
                <a:cs typeface="Times New Roman" panose="02020603050405020304" pitchFamily="18" charset="0"/>
              </a:rPr>
              <a:t>according to the salience property of each pixel in source image</a:t>
            </a:r>
            <a:endParaRPr lang="en-US" altLang="en-US" sz="1600" b="1" dirty="0">
              <a:latin typeface="Times New Roman" panose="02020603050405020304" pitchFamily="18" charset="0"/>
              <a:cs typeface="Times New Roman" panose="02020603050405020304" pitchFamily="18" charset="0"/>
            </a:endParaRPr>
          </a:p>
          <a:p>
            <a:pPr algn="just">
              <a:spcBef>
                <a:spcPts val="1600"/>
              </a:spcBef>
            </a:pPr>
            <a:r>
              <a:rPr lang="en-US" altLang="en-US" sz="1600" b="1" dirty="0">
                <a:latin typeface="Times New Roman" panose="02020603050405020304" pitchFamily="18" charset="0"/>
                <a:cs typeface="Times New Roman" panose="02020603050405020304" pitchFamily="18" charset="0"/>
              </a:rPr>
              <a:t>3, F</a:t>
            </a:r>
            <a:r>
              <a:rPr lang="en-US" sz="1600" b="1" dirty="0">
                <a:latin typeface="Times New Roman" panose="02020603050405020304" pitchFamily="18" charset="0"/>
                <a:cs typeface="Times New Roman" panose="02020603050405020304" pitchFamily="18" charset="0"/>
              </a:rPr>
              <a:t>use weight map with  the enhanced infrared and visible Image. Then, f</a:t>
            </a:r>
            <a:r>
              <a:rPr lang="en-US" altLang="en-US" sz="1600" b="1" dirty="0">
                <a:latin typeface="Times New Roman" panose="02020603050405020304" pitchFamily="18" charset="0"/>
                <a:cs typeface="Times New Roman" panose="02020603050405020304" pitchFamily="18" charset="0"/>
              </a:rPr>
              <a:t>inally got fused image  </a:t>
            </a:r>
          </a:p>
        </p:txBody>
      </p:sp>
      <p:sp>
        <p:nvSpPr>
          <p:cNvPr id="15" name="Rectangle: Rounded Corners 14">
            <a:extLst>
              <a:ext uri="{FF2B5EF4-FFF2-40B4-BE49-F238E27FC236}">
                <a16:creationId xmlns:a16="http://schemas.microsoft.com/office/drawing/2014/main" id="{A37B965E-D5CA-4A5D-AE50-EA0C416132F3}"/>
              </a:ext>
            </a:extLst>
          </p:cNvPr>
          <p:cNvSpPr/>
          <p:nvPr/>
        </p:nvSpPr>
        <p:spPr>
          <a:xfrm>
            <a:off x="107975" y="1150704"/>
            <a:ext cx="3586813" cy="610266"/>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The proposed methodology  has three main part: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Rectangle: Rounded Corners 11">
                <a:extLst>
                  <a:ext uri="{FF2B5EF4-FFF2-40B4-BE49-F238E27FC236}">
                    <a16:creationId xmlns:a16="http://schemas.microsoft.com/office/drawing/2014/main" id="{4622E177-B4F6-4911-B033-3546CF20CE73}"/>
                  </a:ext>
                </a:extLst>
              </p:cNvPr>
              <p:cNvSpPr/>
              <p:nvPr/>
            </p:nvSpPr>
            <p:spPr>
              <a:xfrm>
                <a:off x="3874836" y="2581584"/>
                <a:ext cx="8120542"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 (r, c) =</a:t>
                </a:r>
                <a14:m>
                  <m:oMath xmlns:m="http://schemas.openxmlformats.org/officeDocument/2006/math">
                    <m:d>
                      <m:dPr>
                        <m:begChr m:val="{"/>
                        <m:endChr m:val="}"/>
                        <m:ctrlPr>
                          <a:rPr lang="en-US" sz="1600" b="1" i="1">
                            <a:solidFill>
                              <a:schemeClr val="tx1"/>
                            </a:solidFill>
                            <a:latin typeface="Cambria Math" panose="02040503050406030204" pitchFamily="18" charset="0"/>
                          </a:rPr>
                        </m:ctrlPr>
                      </m:dPr>
                      <m:e>
                        <m:f>
                          <m:fPr>
                            <m:ctrlPr>
                              <a:rPr lang="en-US" sz="1600" b="1" i="1" smtClean="0">
                                <a:solidFill>
                                  <a:schemeClr val="tx1"/>
                                </a:solidFill>
                                <a:latin typeface="Cambria Math" panose="02040503050406030204" pitchFamily="18" charset="0"/>
                              </a:rPr>
                            </m:ctrlPr>
                          </m:fPr>
                          <m:num>
                            <m:r>
                              <a:rPr lang="en-US" sz="1600" b="1" i="1" smtClean="0">
                                <a:solidFill>
                                  <a:schemeClr val="tx1"/>
                                </a:solidFill>
                                <a:latin typeface="Cambria Math" panose="02040503050406030204" pitchFamily="18" charset="0"/>
                              </a:rPr>
                              <m:t>𝑨</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0"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𝟏</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r>
                              <a:rPr lang="en-GB"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𝑩</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d>
                              <m:dPr>
                                <m:ctrlPr>
                                  <a:rPr lang="en-GB" sz="1600" b="1" i="1" smtClean="0">
                                    <a:solidFill>
                                      <a:schemeClr val="tx1"/>
                                    </a:solidFill>
                                    <a:latin typeface="Cambria Math" panose="02040503050406030204" pitchFamily="18" charset="0"/>
                                  </a:rPr>
                                </m:ctrlPr>
                              </m:dPr>
                              <m:e>
                                <m:r>
                                  <a:rPr lang="en-GB" sz="1600" b="1" i="0" smtClean="0">
                                    <a:solidFill>
                                      <a:schemeClr val="tx1"/>
                                    </a:solidFill>
                                    <a:latin typeface="Cambria Math" panose="02040503050406030204" pitchFamily="18" charset="0"/>
                                  </a:rPr>
                                  <m:t>𝐖</m:t>
                                </m:r>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e>
                            </m:d>
                          </m:num>
                          <m:den>
                            <m:r>
                              <a:rPr lang="en-GB" sz="1600" b="1" i="1" smtClean="0">
                                <a:solidFill>
                                  <a:schemeClr val="tx1"/>
                                </a:solidFill>
                                <a:latin typeface="Cambria Math" panose="02040503050406030204" pitchFamily="18" charset="0"/>
                              </a:rPr>
                              <m:t>𝟐</m:t>
                            </m:r>
                            <m:r>
                              <a:rPr lang="en-GB"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𝑺</m:t>
                            </m:r>
                            <m:r>
                              <a:rPr lang="en-US" sz="1600" b="1">
                                <a:solidFill>
                                  <a:schemeClr val="tx1"/>
                                </a:solidFill>
                                <a:latin typeface="Cambria Math" panose="02040503050406030204" pitchFamily="18" charset="0"/>
                              </a:rPr>
                              <m:t> </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𝒓</m:t>
                                </m:r>
                                <m:r>
                                  <a:rPr lang="en-US" sz="1600" b="1">
                                    <a:solidFill>
                                      <a:schemeClr val="tx1"/>
                                    </a:solidFill>
                                    <a:latin typeface="Cambria Math" panose="02040503050406030204" pitchFamily="18" charset="0"/>
                                  </a:rPr>
                                  <m:t>, </m:t>
                                </m:r>
                                <m:r>
                                  <a:rPr lang="en-US" sz="1600" b="1" i="1">
                                    <a:solidFill>
                                      <a:schemeClr val="tx1"/>
                                    </a:solidFill>
                                    <a:latin typeface="Cambria Math" panose="02040503050406030204" pitchFamily="18" charset="0"/>
                                  </a:rPr>
                                  <m:t>𝒄</m:t>
                                </m:r>
                              </m:e>
                            </m:d>
                            <m:r>
                              <a:rPr lang="en-GB" sz="1600" b="1" i="0" smtClean="0">
                                <a:solidFill>
                                  <a:schemeClr val="tx1"/>
                                </a:solidFill>
                                <a:latin typeface="Cambria Math" panose="02040503050406030204" pitchFamily="18" charset="0"/>
                              </a:rPr>
                              <m:t> + </m:t>
                            </m:r>
                            <m:nary>
                              <m:naryPr>
                                <m:chr m:val="∑"/>
                                <m:ctrlPr>
                                  <a:rPr lang="en-GB" sz="1600" b="1" i="1" smtClean="0">
                                    <a:solidFill>
                                      <a:schemeClr val="tx1"/>
                                    </a:solidFill>
                                    <a:latin typeface="Cambria Math" panose="02040503050406030204" pitchFamily="18" charset="0"/>
                                  </a:rPr>
                                </m:ctrlPr>
                              </m:naryPr>
                              <m:sub>
                                <m:r>
                                  <m:rPr>
                                    <m:brk m:alnAt="23"/>
                                  </m:rPr>
                                  <a:rPr lang="en-GB" sz="1600" b="1" i="1" smtClean="0">
                                    <a:solidFill>
                                      <a:schemeClr val="tx1"/>
                                    </a:solidFill>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𝟏</m:t>
                                </m:r>
                              </m:sub>
                              <m:sup>
                                <m:r>
                                  <a:rPr lang="en-GB" sz="1600" b="1" i="1" smtClean="0">
                                    <a:solidFill>
                                      <a:schemeClr val="tx1"/>
                                    </a:solidFill>
                                    <a:latin typeface="Cambria Math" panose="02040503050406030204" pitchFamily="18" charset="0"/>
                                  </a:rPr>
                                  <m:t>𝟐</m:t>
                                </m:r>
                              </m:sup>
                              <m:e>
                                <m:r>
                                  <a:rPr lang="en-GB" sz="1600" b="1" i="1" smtClean="0">
                                    <a:solidFill>
                                      <a:schemeClr val="tx1"/>
                                    </a:solidFill>
                                    <a:latin typeface="Cambria Math" panose="02040503050406030204" pitchFamily="18" charset="0"/>
                                  </a:rPr>
                                  <m:t>𝑾</m:t>
                                </m:r>
                                <m:r>
                                  <a:rPr lang="en-GB" sz="1600" b="1" i="1" smtClean="0">
                                    <a:solidFill>
                                      <a:schemeClr val="tx1"/>
                                    </a:solidFill>
                                    <a:effectLst/>
                                    <a:latin typeface="Cambria Math" panose="02040503050406030204" pitchFamily="18" charset="0"/>
                                  </a:rPr>
                                  <m:t>𝒊</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𝒓</m:t>
                                </m:r>
                                <m:r>
                                  <a:rPr lang="en-GB" sz="1600" b="1" i="1" smtClean="0">
                                    <a:solidFill>
                                      <a:schemeClr val="tx1"/>
                                    </a:solidFill>
                                    <a:latin typeface="Cambria Math" panose="02040503050406030204" pitchFamily="18" charset="0"/>
                                  </a:rPr>
                                  <m:t>,</m:t>
                                </m:r>
                                <m:r>
                                  <a:rPr lang="en-GB" sz="1600" b="1" i="1" smtClean="0">
                                    <a:solidFill>
                                      <a:schemeClr val="tx1"/>
                                    </a:solidFill>
                                    <a:latin typeface="Cambria Math" panose="02040503050406030204" pitchFamily="18" charset="0"/>
                                  </a:rPr>
                                  <m:t>𝒄</m:t>
                                </m:r>
                                <m:r>
                                  <a:rPr lang="en-GB" sz="16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12" name="Rectangle: Rounded Corners 11">
                <a:extLst>
                  <a:ext uri="{FF2B5EF4-FFF2-40B4-BE49-F238E27FC236}">
                    <a16:creationId xmlns:a16="http://schemas.microsoft.com/office/drawing/2014/main" id="{4622E177-B4F6-4911-B033-3546CF20CE73}"/>
                  </a:ext>
                </a:extLst>
              </p:cNvPr>
              <p:cNvSpPr>
                <a:spLocks noRot="1" noChangeAspect="1" noMove="1" noResize="1" noEditPoints="1" noAdjustHandles="1" noChangeArrowheads="1" noChangeShapeType="1" noTextEdit="1"/>
              </p:cNvSpPr>
              <p:nvPr/>
            </p:nvSpPr>
            <p:spPr>
              <a:xfrm>
                <a:off x="3874836" y="2581584"/>
                <a:ext cx="8120542" cy="2097248"/>
              </a:xfrm>
              <a:prstGeom prst="roundRect">
                <a:avLst/>
              </a:prstGeom>
              <a:blipFill>
                <a:blip r:embed="rId2"/>
                <a:stretch>
                  <a:fillRect b="-2305"/>
                </a:stretch>
              </a:blipFill>
              <a:ln>
                <a:solidFill>
                  <a:srgbClr val="FF0000"/>
                </a:solidFill>
                <a:prstDash val="dash"/>
              </a:ln>
            </p:spPr>
            <p:txBody>
              <a:bodyPr/>
              <a:lstStyle/>
              <a:p>
                <a:r>
                  <a:rPr lang="en-AG">
                    <a:noFill/>
                  </a:rPr>
                  <a:t> </a:t>
                </a:r>
              </a:p>
            </p:txBody>
          </p:sp>
        </mc:Fallback>
      </mc:AlternateContent>
      <p:pic>
        <p:nvPicPr>
          <p:cNvPr id="4" name="Picture 3">
            <a:extLst>
              <a:ext uri="{FF2B5EF4-FFF2-40B4-BE49-F238E27FC236}">
                <a16:creationId xmlns:a16="http://schemas.microsoft.com/office/drawing/2014/main" id="{B1F0B632-8EAC-42DE-92F6-3BDAACD93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04" y="15085"/>
            <a:ext cx="8117642" cy="2501366"/>
          </a:xfrm>
          <a:prstGeom prst="rect">
            <a:avLst/>
          </a:prstGeom>
        </p:spPr>
      </p:pic>
      <p:cxnSp>
        <p:nvCxnSpPr>
          <p:cNvPr id="7" name="Straight Arrow Connector 6">
            <a:extLst>
              <a:ext uri="{FF2B5EF4-FFF2-40B4-BE49-F238E27FC236}">
                <a16:creationId xmlns:a16="http://schemas.microsoft.com/office/drawing/2014/main" id="{D9C08D43-3F3A-4BB6-97D4-A9FFA00601A5}"/>
              </a:ext>
            </a:extLst>
          </p:cNvPr>
          <p:cNvCxnSpPr>
            <a:cxnSpLocks/>
          </p:cNvCxnSpPr>
          <p:nvPr/>
        </p:nvCxnSpPr>
        <p:spPr>
          <a:xfrm flipH="1">
            <a:off x="9454393" y="1526796"/>
            <a:ext cx="486561" cy="10547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B8F7BC-4536-4612-9844-F06D4C312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383" y="4743965"/>
            <a:ext cx="10532663" cy="2097249"/>
          </a:xfrm>
          <a:prstGeom prst="rect">
            <a:avLst/>
          </a:prstGeom>
        </p:spPr>
      </p:pic>
    </p:spTree>
    <p:extLst>
      <p:ext uri="{BB962C8B-B14F-4D97-AF65-F5344CB8AC3E}">
        <p14:creationId xmlns:p14="http://schemas.microsoft.com/office/powerpoint/2010/main" val="15392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73878D-A955-4912-A11B-0B40E7CB71FE}"/>
              </a:ext>
            </a:extLst>
          </p:cNvPr>
          <p:cNvSpPr/>
          <p:nvPr/>
        </p:nvSpPr>
        <p:spPr>
          <a:xfrm>
            <a:off x="8389" y="81280"/>
            <a:ext cx="2877424" cy="559206"/>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a:solidFill>
                  <a:schemeClr val="tx1"/>
                </a:solidFill>
                <a:latin typeface="Times New Roman" panose="02020603050405020304" pitchFamily="18" charset="0"/>
                <a:cs typeface="Times New Roman" panose="02020603050405020304" pitchFamily="18" charset="0"/>
              </a:rPr>
              <a:t>Data </a:t>
            </a:r>
            <a:r>
              <a:rPr lang="en-US" altLang="en-US" sz="2400" b="1">
                <a:solidFill>
                  <a:schemeClr val="tx1"/>
                </a:solidFill>
                <a:latin typeface="Times New Roman" panose="02020603050405020304" pitchFamily="18" charset="0"/>
                <a:cs typeface="Times New Roman" panose="02020603050405020304" pitchFamily="18" charset="0"/>
                <a:sym typeface="Averia Libre"/>
              </a:rPr>
              <a:t>preparation</a:t>
            </a:r>
            <a:endParaRPr lang="en-US" sz="2400" b="1" dirty="0">
              <a:solidFill>
                <a:schemeClr val="tx1"/>
              </a:solidFill>
              <a:latin typeface="Times New Roman" panose="02020603050405020304" pitchFamily="18" charset="0"/>
              <a:cs typeface="Times New Roman" panose="02020603050405020304" pitchFamily="18" charset="0"/>
              <a:sym typeface="Averia Libre"/>
            </a:endParaRPr>
          </a:p>
        </p:txBody>
      </p:sp>
      <p:sp>
        <p:nvSpPr>
          <p:cNvPr id="9" name="Rectangle: Rounded Corners 8">
            <a:extLst>
              <a:ext uri="{FF2B5EF4-FFF2-40B4-BE49-F238E27FC236}">
                <a16:creationId xmlns:a16="http://schemas.microsoft.com/office/drawing/2014/main" id="{D4B38471-C579-43A1-80BF-C2EDC59EC420}"/>
              </a:ext>
            </a:extLst>
          </p:cNvPr>
          <p:cNvSpPr/>
          <p:nvPr/>
        </p:nvSpPr>
        <p:spPr>
          <a:xfrm>
            <a:off x="4619536" y="147003"/>
            <a:ext cx="7294881" cy="3881120"/>
          </a:xfrm>
          <a:prstGeom prst="roundRect">
            <a:avLst>
              <a:gd name="adj" fmla="val 9860"/>
            </a:avLst>
          </a:prstGeom>
          <a:noFill/>
          <a:ln>
            <a:solidFill>
              <a:srgbClr val="FF0000"/>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FD497256-56F3-4A88-BB42-55489BF37881}"/>
              </a:ext>
            </a:extLst>
          </p:cNvPr>
          <p:cNvSpPr/>
          <p:nvPr/>
        </p:nvSpPr>
        <p:spPr>
          <a:xfrm>
            <a:off x="113308" y="3946843"/>
            <a:ext cx="11965383" cy="2829877"/>
          </a:xfrm>
          <a:prstGeom prst="rect">
            <a:avLst/>
          </a:prstGeom>
        </p:spPr>
        <p:txBody>
          <a:bodyPr wrap="square">
            <a:spAutoFit/>
          </a:bodyPr>
          <a:lstStyle/>
          <a:p>
            <a:pPr marL="228594" indent="-228594" algn="just">
              <a:lnSpc>
                <a:spcPts val="2667"/>
              </a:lnSpc>
              <a:buFont typeface="Wingdings" panose="05000000000000000000" pitchFamily="2" charset="2"/>
              <a:buChar char="ü"/>
            </a:pPr>
            <a:r>
              <a:rPr lang="en-US" dirty="0">
                <a:latin typeface="Times New Roman" panose="02020603050405020304" pitchFamily="18" charset="0"/>
              </a:rPr>
              <a:t>Randomly selected image from COCO dataset is changed to grayscale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Each randomly changed to grayscale image pass through four different Gaussian filters which the standard deviation is 9 and the cut of 9x9,11x11,13x13 and 15x15. Then, produce five different types of images, including the original image and four versions of the blurred version.</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The gradient in the direction of horizontal and vertical is applied for both the original and the four version of the blurred version </a:t>
            </a:r>
          </a:p>
          <a:p>
            <a:pPr marL="228594" indent="-228594" algn="just">
              <a:lnSpc>
                <a:spcPts val="2667"/>
              </a:lnSpc>
              <a:buFont typeface="Wingdings" panose="05000000000000000000" pitchFamily="2" charset="2"/>
              <a:buChar char="ü"/>
            </a:pPr>
            <a:r>
              <a:rPr lang="en-US" dirty="0">
                <a:latin typeface="Times New Roman" panose="02020603050405020304" pitchFamily="18" charset="0"/>
              </a:rPr>
              <a:t>Create three groups that contain the original image, the gradient in the direction of horizontal (Gx) and the gradient in the direction of vertical (Gy)</a:t>
            </a:r>
          </a:p>
        </p:txBody>
      </p:sp>
      <p:sp>
        <p:nvSpPr>
          <p:cNvPr id="2" name="Rectangle 1">
            <a:extLst>
              <a:ext uri="{FF2B5EF4-FFF2-40B4-BE49-F238E27FC236}">
                <a16:creationId xmlns:a16="http://schemas.microsoft.com/office/drawing/2014/main" id="{513E083B-0A76-48D3-A72C-E0AF310D142A}"/>
              </a:ext>
            </a:extLst>
          </p:cNvPr>
          <p:cNvSpPr/>
          <p:nvPr/>
        </p:nvSpPr>
        <p:spPr>
          <a:xfrm>
            <a:off x="113308" y="1176778"/>
            <a:ext cx="4341954" cy="1477328"/>
          </a:xfrm>
          <a:prstGeom prst="rect">
            <a:avLst/>
          </a:prstGeom>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rPr>
              <a:t> prepared 1000,000 macro-patches for training and 300,000 macro-patches for the test dataset from more than 2200 high-quality images using the procedure shown in figure. </a:t>
            </a:r>
            <a:endParaRPr lang="en-US" dirty="0"/>
          </a:p>
        </p:txBody>
      </p:sp>
      <p:pic>
        <p:nvPicPr>
          <p:cNvPr id="11" name="Picture 10">
            <a:extLst>
              <a:ext uri="{FF2B5EF4-FFF2-40B4-BE49-F238E27FC236}">
                <a16:creationId xmlns:a16="http://schemas.microsoft.com/office/drawing/2014/main" id="{30B4E644-BC84-4E5F-98B3-0B44723EC3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32" y="262364"/>
            <a:ext cx="7219745" cy="3684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2251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20E86-3142-4ABC-BDE9-6DBB55156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26" y="785056"/>
            <a:ext cx="4219662" cy="4809011"/>
          </a:xfrm>
          <a:prstGeom prst="rect">
            <a:avLst/>
          </a:prstGeom>
        </p:spPr>
      </p:pic>
      <p:pic>
        <p:nvPicPr>
          <p:cNvPr id="8" name="Picture 7">
            <a:extLst>
              <a:ext uri="{FF2B5EF4-FFF2-40B4-BE49-F238E27FC236}">
                <a16:creationId xmlns:a16="http://schemas.microsoft.com/office/drawing/2014/main" id="{E09FB095-CC94-4199-A441-1B7D552D2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49" y="861265"/>
            <a:ext cx="4219662" cy="4656592"/>
          </a:xfrm>
          <a:prstGeom prst="rect">
            <a:avLst/>
          </a:prstGeom>
        </p:spPr>
      </p:pic>
      <p:sp>
        <p:nvSpPr>
          <p:cNvPr id="9" name="Rectangle 8">
            <a:extLst>
              <a:ext uri="{FF2B5EF4-FFF2-40B4-BE49-F238E27FC236}">
                <a16:creationId xmlns:a16="http://schemas.microsoft.com/office/drawing/2014/main" id="{A4CAE32F-00ED-4A60-8ACB-3AD8C846AF54}"/>
              </a:ext>
            </a:extLst>
          </p:cNvPr>
          <p:cNvSpPr/>
          <p:nvPr/>
        </p:nvSpPr>
        <p:spPr>
          <a:xfrm>
            <a:off x="95388" y="1052893"/>
            <a:ext cx="2684477" cy="4616648"/>
          </a:xfrm>
          <a:prstGeom prst="rect">
            <a:avLst/>
          </a:prstGeom>
        </p:spPr>
        <p:txBody>
          <a:bodyPr wrap="square">
            <a:spAutoFit/>
          </a:bodyPr>
          <a:lstStyle/>
          <a:p>
            <a:pPr algn="just">
              <a:defRPr/>
            </a:pPr>
            <a:r>
              <a:rPr lang="en-US" sz="1400" b="1" dirty="0">
                <a:solidFill>
                  <a:schemeClr val="tx1"/>
                </a:solidFill>
                <a:latin typeface="Times New Roman" panose="02020603050405020304" pitchFamily="18" charset="0"/>
                <a:cs typeface="Times New Roman" panose="02020603050405020304" pitchFamily="18" charset="0"/>
              </a:rPr>
              <a:t>The original dataset is fed to network in the first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T</a:t>
            </a:r>
            <a:r>
              <a:rPr lang="en-US" altLang="en-US" sz="1400" b="1" dirty="0">
                <a:solidFill>
                  <a:schemeClr val="tx1"/>
                </a:solidFill>
                <a:latin typeface="Times New Roman" panose="02020603050405020304" pitchFamily="18" charset="0"/>
                <a:cs typeface="Times New Roman" panose="02020603050405020304" pitchFamily="18" charset="0"/>
              </a:rPr>
              <a:t>he gradient in the directions of horizontal</a:t>
            </a:r>
            <a:r>
              <a:rPr lang="en-US" sz="1400" b="1" dirty="0">
                <a:solidFill>
                  <a:schemeClr val="tx1"/>
                </a:solidFill>
                <a:latin typeface="Times New Roman" panose="02020603050405020304" pitchFamily="18" charset="0"/>
                <a:cs typeface="Times New Roman" panose="02020603050405020304" pitchFamily="18" charset="0"/>
              </a:rPr>
              <a:t> Gx and (</a:t>
            </a:r>
            <a:r>
              <a:rPr lang="en-US" altLang="en-US" sz="1400" b="1" dirty="0">
                <a:solidFill>
                  <a:schemeClr val="tx1"/>
                </a:solidFill>
                <a:latin typeface="Times New Roman" panose="02020603050405020304" pitchFamily="18" charset="0"/>
                <a:cs typeface="Times New Roman" panose="02020603050405020304" pitchFamily="18" charset="0"/>
              </a:rPr>
              <a:t>the gradient in the directions of vertical )</a:t>
            </a:r>
            <a:r>
              <a:rPr lang="en-US" sz="1400" b="1" dirty="0">
                <a:solidFill>
                  <a:schemeClr val="tx1"/>
                </a:solidFill>
                <a:latin typeface="Times New Roman" panose="02020603050405020304" pitchFamily="18" charset="0"/>
                <a:cs typeface="Times New Roman" panose="02020603050405020304" pitchFamily="18" charset="0"/>
              </a:rPr>
              <a:t>Gy datasets are fed to network in the second and the third paths, respectively.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 The outputs of these two paths are concatenated in the fourth path. </a:t>
            </a:r>
          </a:p>
          <a:p>
            <a:pPr algn="just">
              <a:defRPr/>
            </a:pPr>
            <a:r>
              <a:rPr lang="en-US" sz="1400" b="1" dirty="0">
                <a:solidFill>
                  <a:schemeClr val="tx1"/>
                </a:solidFill>
                <a:latin typeface="Times New Roman" panose="02020603050405020304" pitchFamily="18" charset="0"/>
                <a:cs typeface="Times New Roman" panose="02020603050405020304" pitchFamily="18" charset="0"/>
              </a:rPr>
              <a:t>After it, the output of the first and the fourth paths are concatenated in the fifth path. </a:t>
            </a:r>
          </a:p>
          <a:p>
            <a:pPr algn="just">
              <a:defRPr/>
            </a:pPr>
            <a:endParaRPr lang="en-US" sz="1400" b="1" dirty="0">
              <a:solidFill>
                <a:schemeClr val="tx1"/>
              </a:solidFill>
              <a:latin typeface="Times New Roman" panose="02020603050405020304" pitchFamily="18" charset="0"/>
              <a:cs typeface="Times New Roman" panose="02020603050405020304" pitchFamily="18" charset="0"/>
            </a:endParaRPr>
          </a:p>
          <a:p>
            <a:pPr algn="just">
              <a:defRPr/>
            </a:pPr>
            <a:r>
              <a:rPr lang="en-US" sz="1400" b="1" dirty="0">
                <a:solidFill>
                  <a:schemeClr val="tx1"/>
                </a:solidFill>
                <a:latin typeface="Times New Roman" panose="02020603050405020304" pitchFamily="18" charset="0"/>
                <a:cs typeface="Times New Roman" panose="02020603050405020304" pitchFamily="18" charset="0"/>
              </a:rPr>
              <a:t>In the fifth path, the FC layer is mapped to the final two neurons for detecting the focused and unfocused </a:t>
            </a:r>
          </a:p>
        </p:txBody>
      </p:sp>
      <p:sp>
        <p:nvSpPr>
          <p:cNvPr id="11" name="Rectangle 10">
            <a:extLst>
              <a:ext uri="{FF2B5EF4-FFF2-40B4-BE49-F238E27FC236}">
                <a16:creationId xmlns:a16="http://schemas.microsoft.com/office/drawing/2014/main" id="{490189ED-EF42-490A-962B-A1E3E63BD9BD}"/>
              </a:ext>
            </a:extLst>
          </p:cNvPr>
          <p:cNvSpPr/>
          <p:nvPr/>
        </p:nvSpPr>
        <p:spPr>
          <a:xfrm>
            <a:off x="607889" y="5996735"/>
            <a:ext cx="11108422"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Generally, the  model classify focused and unfocused according to input. The input is 64 x32 macro-patch which is concoction of  32x 32 focused and 32x32 unfocused patch  </a:t>
            </a:r>
          </a:p>
        </p:txBody>
      </p:sp>
      <p:sp>
        <p:nvSpPr>
          <p:cNvPr id="12" name="Rectangle 11">
            <a:extLst>
              <a:ext uri="{FF2B5EF4-FFF2-40B4-BE49-F238E27FC236}">
                <a16:creationId xmlns:a16="http://schemas.microsoft.com/office/drawing/2014/main" id="{8313AA57-4930-4840-9756-EF503075B5A3}"/>
              </a:ext>
            </a:extLst>
          </p:cNvPr>
          <p:cNvSpPr/>
          <p:nvPr/>
        </p:nvSpPr>
        <p:spPr>
          <a:xfrm>
            <a:off x="67783" y="97058"/>
            <a:ext cx="2499247"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Model Architecture</a:t>
            </a:r>
          </a:p>
        </p:txBody>
      </p:sp>
    </p:spTree>
    <p:extLst>
      <p:ext uri="{BB962C8B-B14F-4D97-AF65-F5344CB8AC3E}">
        <p14:creationId xmlns:p14="http://schemas.microsoft.com/office/powerpoint/2010/main" val="410370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394887-D732-46AA-B174-2731890A77D1}"/>
              </a:ext>
            </a:extLst>
          </p:cNvPr>
          <p:cNvSpPr/>
          <p:nvPr/>
        </p:nvSpPr>
        <p:spPr>
          <a:xfrm>
            <a:off x="2879742" y="130250"/>
            <a:ext cx="7277085" cy="44024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38" indent="-91438" algn="ctr">
              <a:lnSpc>
                <a:spcPct val="90000"/>
              </a:lnSpc>
              <a:buClr>
                <a:schemeClr val="accent4"/>
              </a:buClr>
              <a:buSzPts val="1800"/>
              <a:defRPr/>
            </a:pPr>
            <a:r>
              <a:rPr lang="en-US" altLang="en-US" sz="1600" b="1" dirty="0">
                <a:solidFill>
                  <a:schemeClr val="tx1"/>
                </a:solidFill>
                <a:latin typeface="Averia Libre"/>
                <a:sym typeface="Averia Libre"/>
              </a:rPr>
              <a:t>Weighted map generation for IR and VIS image using pre-trained model</a:t>
            </a:r>
          </a:p>
        </p:txBody>
      </p:sp>
      <p:pic>
        <p:nvPicPr>
          <p:cNvPr id="10" name="Picture 9">
            <a:extLst>
              <a:ext uri="{FF2B5EF4-FFF2-40B4-BE49-F238E27FC236}">
                <a16:creationId xmlns:a16="http://schemas.microsoft.com/office/drawing/2014/main" id="{23CA5128-01EC-4E6C-8BA9-3D68EDFA003F}"/>
              </a:ext>
            </a:extLst>
          </p:cNvPr>
          <p:cNvPicPr>
            <a:picLocks noChangeAspect="1"/>
          </p:cNvPicPr>
          <p:nvPr/>
        </p:nvPicPr>
        <p:blipFill rotWithShape="1">
          <a:blip r:embed="rId3"/>
          <a:srcRect l="3844" t="22579" r="6488" b="2050"/>
          <a:stretch/>
        </p:blipFill>
        <p:spPr>
          <a:xfrm>
            <a:off x="4281090" y="1722756"/>
            <a:ext cx="1592804" cy="1274445"/>
          </a:xfrm>
          <a:prstGeom prst="rect">
            <a:avLst/>
          </a:prstGeom>
        </p:spPr>
      </p:pic>
      <p:pic>
        <p:nvPicPr>
          <p:cNvPr id="11" name="Picture 10">
            <a:extLst>
              <a:ext uri="{FF2B5EF4-FFF2-40B4-BE49-F238E27FC236}">
                <a16:creationId xmlns:a16="http://schemas.microsoft.com/office/drawing/2014/main" id="{5CA7E388-C779-4861-B0FE-BCEEFF3D8BED}"/>
              </a:ext>
            </a:extLst>
          </p:cNvPr>
          <p:cNvPicPr>
            <a:picLocks noChangeAspect="1"/>
          </p:cNvPicPr>
          <p:nvPr/>
        </p:nvPicPr>
        <p:blipFill>
          <a:blip r:embed="rId4"/>
          <a:stretch>
            <a:fillRect/>
          </a:stretch>
        </p:blipFill>
        <p:spPr>
          <a:xfrm>
            <a:off x="10293753" y="4618267"/>
            <a:ext cx="1570508" cy="1458839"/>
          </a:xfrm>
          <a:prstGeom prst="rect">
            <a:avLst/>
          </a:prstGeom>
        </p:spPr>
      </p:pic>
      <p:pic>
        <p:nvPicPr>
          <p:cNvPr id="12" name="Picture 11">
            <a:extLst>
              <a:ext uri="{FF2B5EF4-FFF2-40B4-BE49-F238E27FC236}">
                <a16:creationId xmlns:a16="http://schemas.microsoft.com/office/drawing/2014/main" id="{5F97BA6E-91B2-40D8-A9A2-AE7CC96C6833}"/>
              </a:ext>
            </a:extLst>
          </p:cNvPr>
          <p:cNvPicPr/>
          <p:nvPr/>
        </p:nvPicPr>
        <p:blipFill>
          <a:blip r:embed="rId5">
            <a:extLst>
              <a:ext uri="{28A0092B-C50C-407E-A947-70E740481C1C}">
                <a14:useLocalDpi xmlns:a14="http://schemas.microsoft.com/office/drawing/2010/main" val="0"/>
              </a:ext>
            </a:extLst>
          </a:blip>
          <a:stretch>
            <a:fillRect/>
          </a:stretch>
        </p:blipFill>
        <p:spPr>
          <a:xfrm>
            <a:off x="6968607" y="3951772"/>
            <a:ext cx="1717829" cy="1137141"/>
          </a:xfrm>
          <a:prstGeom prst="rect">
            <a:avLst/>
          </a:prstGeom>
        </p:spPr>
      </p:pic>
      <p:pic>
        <p:nvPicPr>
          <p:cNvPr id="13" name="Picture 12">
            <a:extLst>
              <a:ext uri="{FF2B5EF4-FFF2-40B4-BE49-F238E27FC236}">
                <a16:creationId xmlns:a16="http://schemas.microsoft.com/office/drawing/2014/main" id="{42ABDF36-EE6F-4C45-81DB-270F09139593}"/>
              </a:ext>
            </a:extLst>
          </p:cNvPr>
          <p:cNvPicPr/>
          <p:nvPr/>
        </p:nvPicPr>
        <p:blipFill>
          <a:blip r:embed="rId6">
            <a:extLst>
              <a:ext uri="{28A0092B-C50C-407E-A947-70E740481C1C}">
                <a14:useLocalDpi xmlns:a14="http://schemas.microsoft.com/office/drawing/2010/main" val="0"/>
              </a:ext>
            </a:extLst>
          </a:blip>
          <a:stretch>
            <a:fillRect/>
          </a:stretch>
        </p:blipFill>
        <p:spPr>
          <a:xfrm>
            <a:off x="6992599" y="5444383"/>
            <a:ext cx="1693837" cy="1164973"/>
          </a:xfrm>
          <a:prstGeom prst="rect">
            <a:avLst/>
          </a:prstGeom>
        </p:spPr>
      </p:pic>
      <p:pic>
        <p:nvPicPr>
          <p:cNvPr id="15" name="Picture 14">
            <a:extLst>
              <a:ext uri="{FF2B5EF4-FFF2-40B4-BE49-F238E27FC236}">
                <a16:creationId xmlns:a16="http://schemas.microsoft.com/office/drawing/2014/main" id="{D874E107-DAF1-4FC3-A9C9-1D610542BE8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1979" y="859668"/>
            <a:ext cx="1681519" cy="1113472"/>
          </a:xfrm>
          <a:prstGeom prst="rect">
            <a:avLst/>
          </a:prstGeom>
          <a:noFill/>
          <a:ln>
            <a:noFill/>
          </a:ln>
        </p:spPr>
      </p:pic>
      <p:pic>
        <p:nvPicPr>
          <p:cNvPr id="16" name="Picture 15">
            <a:extLst>
              <a:ext uri="{FF2B5EF4-FFF2-40B4-BE49-F238E27FC236}">
                <a16:creationId xmlns:a16="http://schemas.microsoft.com/office/drawing/2014/main" id="{31280705-922A-4A35-A666-F10109F58D06}"/>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83" y="2416152"/>
            <a:ext cx="1681519" cy="1113472"/>
          </a:xfrm>
          <a:prstGeom prst="rect">
            <a:avLst/>
          </a:prstGeom>
          <a:noFill/>
          <a:ln>
            <a:noFill/>
          </a:ln>
        </p:spPr>
      </p:pic>
      <p:pic>
        <p:nvPicPr>
          <p:cNvPr id="17" name="Picture 16">
            <a:extLst>
              <a:ext uri="{FF2B5EF4-FFF2-40B4-BE49-F238E27FC236}">
                <a16:creationId xmlns:a16="http://schemas.microsoft.com/office/drawing/2014/main" id="{34AA9C48-0E55-41A1-AEE2-331086FE3349}"/>
              </a:ext>
            </a:extLst>
          </p:cNvPr>
          <p:cNvPicPr>
            <a:picLocks noChangeAspect="1"/>
          </p:cNvPicPr>
          <p:nvPr/>
        </p:nvPicPr>
        <p:blipFill>
          <a:blip r:embed="rId9"/>
          <a:stretch>
            <a:fillRect/>
          </a:stretch>
        </p:blipFill>
        <p:spPr>
          <a:xfrm>
            <a:off x="4382792" y="4623107"/>
            <a:ext cx="1578651" cy="1453999"/>
          </a:xfrm>
          <a:prstGeom prst="rect">
            <a:avLst/>
          </a:prstGeom>
        </p:spPr>
      </p:pic>
      <p:pic>
        <p:nvPicPr>
          <p:cNvPr id="18" name="Picture 17">
            <a:extLst>
              <a:ext uri="{FF2B5EF4-FFF2-40B4-BE49-F238E27FC236}">
                <a16:creationId xmlns:a16="http://schemas.microsoft.com/office/drawing/2014/main" id="{F02B4694-94A6-4C94-BB96-32D45738F63E}"/>
              </a:ext>
            </a:extLst>
          </p:cNvPr>
          <p:cNvPicPr/>
          <p:nvPr/>
        </p:nvPicPr>
        <p:blipFill>
          <a:blip r:embed="rId10">
            <a:extLst>
              <a:ext uri="{28A0092B-C50C-407E-A947-70E740481C1C}">
                <a14:useLocalDpi xmlns:a14="http://schemas.microsoft.com/office/drawing/2010/main" val="0"/>
              </a:ext>
            </a:extLst>
          </a:blip>
          <a:stretch>
            <a:fillRect/>
          </a:stretch>
        </p:blipFill>
        <p:spPr>
          <a:xfrm>
            <a:off x="1091979" y="3858711"/>
            <a:ext cx="1592805" cy="1238136"/>
          </a:xfrm>
          <a:prstGeom prst="rect">
            <a:avLst/>
          </a:prstGeom>
          <a:noFill/>
          <a:ln>
            <a:noFill/>
          </a:ln>
        </p:spPr>
      </p:pic>
      <p:pic>
        <p:nvPicPr>
          <p:cNvPr id="19" name="Picture 18">
            <a:extLst>
              <a:ext uri="{FF2B5EF4-FFF2-40B4-BE49-F238E27FC236}">
                <a16:creationId xmlns:a16="http://schemas.microsoft.com/office/drawing/2014/main" id="{B4B36BEB-E5C2-4F6C-B56B-A67CA727F5BD}"/>
              </a:ext>
            </a:extLst>
          </p:cNvPr>
          <p:cNvPicPr/>
          <p:nvPr/>
        </p:nvPicPr>
        <p:blipFill>
          <a:blip r:embed="rId11">
            <a:extLst>
              <a:ext uri="{28A0092B-C50C-407E-A947-70E740481C1C}">
                <a14:useLocalDpi xmlns:a14="http://schemas.microsoft.com/office/drawing/2010/main" val="0"/>
              </a:ext>
            </a:extLst>
          </a:blip>
          <a:stretch>
            <a:fillRect/>
          </a:stretch>
        </p:blipFill>
        <p:spPr>
          <a:xfrm>
            <a:off x="1055642" y="5383828"/>
            <a:ext cx="1592805" cy="1225529"/>
          </a:xfrm>
          <a:prstGeom prst="rect">
            <a:avLst/>
          </a:prstGeom>
        </p:spPr>
      </p:pic>
      <p:sp>
        <p:nvSpPr>
          <p:cNvPr id="2" name="Rectangle: Rounded Corners 1">
            <a:extLst>
              <a:ext uri="{FF2B5EF4-FFF2-40B4-BE49-F238E27FC236}">
                <a16:creationId xmlns:a16="http://schemas.microsoft.com/office/drawing/2014/main" id="{A9BAD340-0EA5-43BE-999C-151EADB3ADBD}"/>
              </a:ext>
            </a:extLst>
          </p:cNvPr>
          <p:cNvSpPr/>
          <p:nvPr/>
        </p:nvSpPr>
        <p:spPr>
          <a:xfrm>
            <a:off x="2892365" y="1888967"/>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5" name="Rectangle: Rounded Corners 24">
            <a:extLst>
              <a:ext uri="{FF2B5EF4-FFF2-40B4-BE49-F238E27FC236}">
                <a16:creationId xmlns:a16="http://schemas.microsoft.com/office/drawing/2014/main" id="{95E1E31F-0CD4-4A82-8579-587C62AF7EFD}"/>
              </a:ext>
            </a:extLst>
          </p:cNvPr>
          <p:cNvSpPr/>
          <p:nvPr/>
        </p:nvSpPr>
        <p:spPr>
          <a:xfrm>
            <a:off x="4281088" y="1020537"/>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27" name="Rectangle: Rounded Corners 26">
            <a:extLst>
              <a:ext uri="{FF2B5EF4-FFF2-40B4-BE49-F238E27FC236}">
                <a16:creationId xmlns:a16="http://schemas.microsoft.com/office/drawing/2014/main" id="{DDA734BC-8699-4365-9326-9D90ACCB5975}"/>
              </a:ext>
            </a:extLst>
          </p:cNvPr>
          <p:cNvSpPr/>
          <p:nvPr/>
        </p:nvSpPr>
        <p:spPr>
          <a:xfrm>
            <a:off x="10318369" y="903869"/>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3" name="Rectangle: Rounded Corners 2">
            <a:extLst>
              <a:ext uri="{FF2B5EF4-FFF2-40B4-BE49-F238E27FC236}">
                <a16:creationId xmlns:a16="http://schemas.microsoft.com/office/drawing/2014/main" id="{52CE8685-2387-4B0F-A959-851788ED3D92}"/>
              </a:ext>
            </a:extLst>
          </p:cNvPr>
          <p:cNvSpPr/>
          <p:nvPr/>
        </p:nvSpPr>
        <p:spPr>
          <a:xfrm>
            <a:off x="875132" y="78984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Rounded Corners 27">
            <a:extLst>
              <a:ext uri="{FF2B5EF4-FFF2-40B4-BE49-F238E27FC236}">
                <a16:creationId xmlns:a16="http://schemas.microsoft.com/office/drawing/2014/main" id="{B74B183D-F47D-4371-A8DE-AF4C67982FE7}"/>
              </a:ext>
            </a:extLst>
          </p:cNvPr>
          <p:cNvSpPr/>
          <p:nvPr/>
        </p:nvSpPr>
        <p:spPr>
          <a:xfrm>
            <a:off x="2892365"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29" name="Rectangle: Rounded Corners 28">
            <a:extLst>
              <a:ext uri="{FF2B5EF4-FFF2-40B4-BE49-F238E27FC236}">
                <a16:creationId xmlns:a16="http://schemas.microsoft.com/office/drawing/2014/main" id="{B968933E-92D3-43AB-AC12-076BB8611BEC}"/>
              </a:ext>
            </a:extLst>
          </p:cNvPr>
          <p:cNvSpPr/>
          <p:nvPr/>
        </p:nvSpPr>
        <p:spPr>
          <a:xfrm>
            <a:off x="4382792"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0" name="Rectangle: Rounded Corners 29">
            <a:extLst>
              <a:ext uri="{FF2B5EF4-FFF2-40B4-BE49-F238E27FC236}">
                <a16:creationId xmlns:a16="http://schemas.microsoft.com/office/drawing/2014/main" id="{216F56E1-C803-4FCE-A3BE-7020A91BE305}"/>
              </a:ext>
            </a:extLst>
          </p:cNvPr>
          <p:cNvSpPr/>
          <p:nvPr/>
        </p:nvSpPr>
        <p:spPr>
          <a:xfrm>
            <a:off x="912217" y="3803483"/>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Rounded Corners 30">
            <a:extLst>
              <a:ext uri="{FF2B5EF4-FFF2-40B4-BE49-F238E27FC236}">
                <a16:creationId xmlns:a16="http://schemas.microsoft.com/office/drawing/2014/main" id="{0F0CDA46-938C-45C5-B312-DE11904C7F9D}"/>
              </a:ext>
            </a:extLst>
          </p:cNvPr>
          <p:cNvSpPr/>
          <p:nvPr/>
        </p:nvSpPr>
        <p:spPr>
          <a:xfrm>
            <a:off x="6876567" y="380392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Rounded Corners 31">
            <a:extLst>
              <a:ext uri="{FF2B5EF4-FFF2-40B4-BE49-F238E27FC236}">
                <a16:creationId xmlns:a16="http://schemas.microsoft.com/office/drawing/2014/main" id="{72C58810-DCAB-4DAB-A6AC-90AC115A5D88}"/>
              </a:ext>
            </a:extLst>
          </p:cNvPr>
          <p:cNvSpPr/>
          <p:nvPr/>
        </p:nvSpPr>
        <p:spPr>
          <a:xfrm>
            <a:off x="10237275" y="4002464"/>
            <a:ext cx="1592805" cy="5520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Weight map Generation</a:t>
            </a:r>
          </a:p>
        </p:txBody>
      </p:sp>
      <p:sp>
        <p:nvSpPr>
          <p:cNvPr id="33" name="Rectangle: Rounded Corners 32">
            <a:extLst>
              <a:ext uri="{FF2B5EF4-FFF2-40B4-BE49-F238E27FC236}">
                <a16:creationId xmlns:a16="http://schemas.microsoft.com/office/drawing/2014/main" id="{75B189DF-4ED7-4FFB-9E91-7D1E7693184D}"/>
              </a:ext>
            </a:extLst>
          </p:cNvPr>
          <p:cNvSpPr/>
          <p:nvPr/>
        </p:nvSpPr>
        <p:spPr>
          <a:xfrm>
            <a:off x="8803436" y="4928929"/>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pic>
        <p:nvPicPr>
          <p:cNvPr id="14" name="Picture 13">
            <a:extLst>
              <a:ext uri="{FF2B5EF4-FFF2-40B4-BE49-F238E27FC236}">
                <a16:creationId xmlns:a16="http://schemas.microsoft.com/office/drawing/2014/main" id="{DA395DE0-38AC-4842-AA0A-84CC8F7286B3}"/>
              </a:ext>
            </a:extLst>
          </p:cNvPr>
          <p:cNvPicPr>
            <a:picLocks noChangeAspect="1"/>
          </p:cNvPicPr>
          <p:nvPr/>
        </p:nvPicPr>
        <p:blipFill>
          <a:blip r:embed="rId12"/>
          <a:stretch>
            <a:fillRect/>
          </a:stretch>
        </p:blipFill>
        <p:spPr>
          <a:xfrm>
            <a:off x="10293753" y="1519672"/>
            <a:ext cx="1501060" cy="1428381"/>
          </a:xfrm>
          <a:prstGeom prst="rect">
            <a:avLst/>
          </a:prstGeom>
        </p:spPr>
      </p:pic>
      <p:pic>
        <p:nvPicPr>
          <p:cNvPr id="35" name="Picture 34">
            <a:extLst>
              <a:ext uri="{FF2B5EF4-FFF2-40B4-BE49-F238E27FC236}">
                <a16:creationId xmlns:a16="http://schemas.microsoft.com/office/drawing/2014/main" id="{37E451ED-4D3B-48A0-97F1-7316B8ABFFD5}"/>
              </a:ext>
            </a:extLst>
          </p:cNvPr>
          <p:cNvPicPr>
            <a:picLocks noChangeAspect="1"/>
          </p:cNvPicPr>
          <p:nvPr/>
        </p:nvPicPr>
        <p:blipFill>
          <a:blip r:embed="rId13"/>
          <a:stretch>
            <a:fillRect/>
          </a:stretch>
        </p:blipFill>
        <p:spPr>
          <a:xfrm>
            <a:off x="6960753" y="2359980"/>
            <a:ext cx="1620911" cy="1195137"/>
          </a:xfrm>
          <a:prstGeom prst="rect">
            <a:avLst/>
          </a:prstGeom>
        </p:spPr>
      </p:pic>
      <p:pic>
        <p:nvPicPr>
          <p:cNvPr id="38" name="Picture 37">
            <a:extLst>
              <a:ext uri="{FF2B5EF4-FFF2-40B4-BE49-F238E27FC236}">
                <a16:creationId xmlns:a16="http://schemas.microsoft.com/office/drawing/2014/main" id="{C16A501D-FA56-4A9E-8AB7-B788B5860645}"/>
              </a:ext>
            </a:extLst>
          </p:cNvPr>
          <p:cNvPicPr>
            <a:picLocks noChangeAspect="1"/>
          </p:cNvPicPr>
          <p:nvPr/>
        </p:nvPicPr>
        <p:blipFill>
          <a:blip r:embed="rId14"/>
          <a:stretch>
            <a:fillRect/>
          </a:stretch>
        </p:blipFill>
        <p:spPr>
          <a:xfrm>
            <a:off x="6982831" y="886176"/>
            <a:ext cx="1576756" cy="1195137"/>
          </a:xfrm>
          <a:prstGeom prst="rect">
            <a:avLst/>
          </a:prstGeom>
        </p:spPr>
      </p:pic>
      <p:sp>
        <p:nvSpPr>
          <p:cNvPr id="39" name="Rectangle: Rounded Corners 38">
            <a:extLst>
              <a:ext uri="{FF2B5EF4-FFF2-40B4-BE49-F238E27FC236}">
                <a16:creationId xmlns:a16="http://schemas.microsoft.com/office/drawing/2014/main" id="{8E22858C-C178-43E4-9D49-C1CF0CB2EB2F}"/>
              </a:ext>
            </a:extLst>
          </p:cNvPr>
          <p:cNvSpPr/>
          <p:nvPr/>
        </p:nvSpPr>
        <p:spPr>
          <a:xfrm>
            <a:off x="8827286" y="1945396"/>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40" name="Rectangle: Rounded Corners 39">
            <a:extLst>
              <a:ext uri="{FF2B5EF4-FFF2-40B4-BE49-F238E27FC236}">
                <a16:creationId xmlns:a16="http://schemas.microsoft.com/office/drawing/2014/main" id="{7541F2B6-1210-461E-833A-6CF83EA978E6}"/>
              </a:ext>
            </a:extLst>
          </p:cNvPr>
          <p:cNvSpPr/>
          <p:nvPr/>
        </p:nvSpPr>
        <p:spPr>
          <a:xfrm>
            <a:off x="6825423" y="772357"/>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Rounded Corners 5">
            <a:extLst>
              <a:ext uri="{FF2B5EF4-FFF2-40B4-BE49-F238E27FC236}">
                <a16:creationId xmlns:a16="http://schemas.microsoft.com/office/drawing/2014/main" id="{2C8C8EEE-F31D-4A1E-87F6-58965435D156}"/>
              </a:ext>
            </a:extLst>
          </p:cNvPr>
          <p:cNvSpPr/>
          <p:nvPr/>
        </p:nvSpPr>
        <p:spPr>
          <a:xfrm>
            <a:off x="1658676" y="2871304"/>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Rounded Corners 33">
            <a:extLst>
              <a:ext uri="{FF2B5EF4-FFF2-40B4-BE49-F238E27FC236}">
                <a16:creationId xmlns:a16="http://schemas.microsoft.com/office/drawing/2014/main" id="{84D8B40B-5BAF-4723-A7F4-D8C49EE0BCAE}"/>
              </a:ext>
            </a:extLst>
          </p:cNvPr>
          <p:cNvSpPr/>
          <p:nvPr/>
        </p:nvSpPr>
        <p:spPr>
          <a:xfrm>
            <a:off x="1700769" y="1296583"/>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80670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04278-9A88-4386-A129-8911ED3E656E}"/>
              </a:ext>
            </a:extLst>
          </p:cNvPr>
          <p:cNvPicPr>
            <a:picLocks noChangeAspect="1"/>
          </p:cNvPicPr>
          <p:nvPr/>
        </p:nvPicPr>
        <p:blipFill>
          <a:blip r:embed="rId2"/>
          <a:stretch>
            <a:fillRect/>
          </a:stretch>
        </p:blipFill>
        <p:spPr>
          <a:xfrm>
            <a:off x="0" y="1135580"/>
            <a:ext cx="12192000" cy="3546606"/>
          </a:xfrm>
          <a:prstGeom prst="rect">
            <a:avLst/>
          </a:prstGeom>
        </p:spPr>
      </p:pic>
      <p:sp>
        <p:nvSpPr>
          <p:cNvPr id="5" name="Rectangle: Rounded Corners 4">
            <a:extLst>
              <a:ext uri="{FF2B5EF4-FFF2-40B4-BE49-F238E27FC236}">
                <a16:creationId xmlns:a16="http://schemas.microsoft.com/office/drawing/2014/main" id="{B33A1388-0AFC-491A-8CB1-98945FCD9A84}"/>
              </a:ext>
            </a:extLst>
          </p:cNvPr>
          <p:cNvSpPr/>
          <p:nvPr/>
        </p:nvSpPr>
        <p:spPr>
          <a:xfrm>
            <a:off x="0" y="260059"/>
            <a:ext cx="2919368" cy="724520"/>
          </a:xfrm>
          <a:prstGeom prst="roundRect">
            <a:avLst>
              <a:gd name="adj" fmla="val 4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Times New Roman" panose="02020603050405020304" pitchFamily="18" charset="0"/>
                <a:cs typeface="Times New Roman" panose="02020603050405020304" pitchFamily="18" charset="0"/>
              </a:rPr>
              <a:t>Weight map calculation </a:t>
            </a:r>
            <a:endParaRPr lang="en-AG" sz="2000" b="1"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04D401E5-2E31-4B93-8EBA-0F9B723CB38B}"/>
              </a:ext>
            </a:extLst>
          </p:cNvPr>
          <p:cNvSpPr/>
          <p:nvPr/>
        </p:nvSpPr>
        <p:spPr>
          <a:xfrm>
            <a:off x="2810312" y="4682187"/>
            <a:ext cx="6476301" cy="20573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Score1=model(block1_1,block1_2,block1_3)</a:t>
            </a:r>
          </a:p>
          <a:p>
            <a:pPr algn="ctr"/>
            <a:r>
              <a:rPr lang="en-GB" sz="2000" dirty="0">
                <a:solidFill>
                  <a:schemeClr val="tx1"/>
                </a:solidFill>
              </a:rPr>
              <a:t>Score2=model(block2_1,block2_2,block3_3)</a:t>
            </a:r>
          </a:p>
          <a:p>
            <a:pPr algn="ctr"/>
            <a:r>
              <a:rPr lang="en-GB" sz="2000" dirty="0">
                <a:solidFill>
                  <a:schemeClr val="tx1"/>
                </a:solidFill>
              </a:rPr>
              <a:t>If score1 &lt;= score2</a:t>
            </a:r>
          </a:p>
          <a:p>
            <a:pPr algn="ctr"/>
            <a:r>
              <a:rPr lang="en-GB" sz="2000" dirty="0">
                <a:solidFill>
                  <a:schemeClr val="tx1"/>
                </a:solidFill>
              </a:rPr>
              <a:t>Label o</a:t>
            </a:r>
          </a:p>
          <a:p>
            <a:pPr algn="ctr"/>
            <a:r>
              <a:rPr lang="en-GB" sz="2000" dirty="0">
                <a:solidFill>
                  <a:schemeClr val="tx1"/>
                </a:solidFill>
              </a:rPr>
              <a:t>If score1 &gt; score2</a:t>
            </a:r>
          </a:p>
          <a:p>
            <a:pPr algn="ctr"/>
            <a:r>
              <a:rPr lang="en-GB" sz="2000" dirty="0">
                <a:solidFill>
                  <a:schemeClr val="tx1"/>
                </a:solidFill>
              </a:rPr>
              <a:t>Label 1</a:t>
            </a:r>
            <a:endParaRPr lang="en-AG" sz="2000" dirty="0">
              <a:solidFill>
                <a:schemeClr val="tx1"/>
              </a:solidFill>
            </a:endParaRPr>
          </a:p>
        </p:txBody>
      </p:sp>
    </p:spTree>
    <p:extLst>
      <p:ext uri="{BB962C8B-B14F-4D97-AF65-F5344CB8AC3E}">
        <p14:creationId xmlns:p14="http://schemas.microsoft.com/office/powerpoint/2010/main" val="103813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A8B7051-61AF-46F2-AA4D-8A3439EB1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613" y="1389322"/>
            <a:ext cx="5372100" cy="2735580"/>
          </a:xfrm>
          <a:prstGeom prst="rect">
            <a:avLst/>
          </a:prstGeom>
        </p:spPr>
      </p:pic>
      <p:pic>
        <p:nvPicPr>
          <p:cNvPr id="33" name="Picture 32">
            <a:extLst>
              <a:ext uri="{FF2B5EF4-FFF2-40B4-BE49-F238E27FC236}">
                <a16:creationId xmlns:a16="http://schemas.microsoft.com/office/drawing/2014/main" id="{739DBE7C-643E-40AB-BAF7-E2C569745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40" y="1389322"/>
            <a:ext cx="5265420" cy="2750820"/>
          </a:xfrm>
          <a:prstGeom prst="rect">
            <a:avLst/>
          </a:prstGeom>
        </p:spPr>
      </p:pic>
      <p:sp>
        <p:nvSpPr>
          <p:cNvPr id="34" name="Rectangle: Rounded Corners 33">
            <a:extLst>
              <a:ext uri="{FF2B5EF4-FFF2-40B4-BE49-F238E27FC236}">
                <a16:creationId xmlns:a16="http://schemas.microsoft.com/office/drawing/2014/main" id="{71451A59-E827-447E-9F44-417AB08B649B}"/>
              </a:ext>
            </a:extLst>
          </p:cNvPr>
          <p:cNvSpPr/>
          <p:nvPr/>
        </p:nvSpPr>
        <p:spPr>
          <a:xfrm>
            <a:off x="503374" y="4419635"/>
            <a:ext cx="4762151" cy="13932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To improve the image visibility of poor lighting conditions, we use an HDR (High Dynamic range) compression based on the GF (Guided filter) to adaptively enhance the visible images. </a:t>
            </a:r>
          </a:p>
        </p:txBody>
      </p:sp>
      <p:sp>
        <p:nvSpPr>
          <p:cNvPr id="35" name="Arrow: Down 34">
            <a:extLst>
              <a:ext uri="{FF2B5EF4-FFF2-40B4-BE49-F238E27FC236}">
                <a16:creationId xmlns:a16="http://schemas.microsoft.com/office/drawing/2014/main" id="{6172D509-9566-4D2F-BA30-6DD58DCFFD3A}"/>
              </a:ext>
            </a:extLst>
          </p:cNvPr>
          <p:cNvSpPr/>
          <p:nvPr/>
        </p:nvSpPr>
        <p:spPr>
          <a:xfrm rot="1677620">
            <a:off x="2881443" y="4128885"/>
            <a:ext cx="290309" cy="302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AB3E07F3-EFB8-4E4E-99CF-2C32048307CF}"/>
              </a:ext>
            </a:extLst>
          </p:cNvPr>
          <p:cNvSpPr/>
          <p:nvPr/>
        </p:nvSpPr>
        <p:spPr>
          <a:xfrm>
            <a:off x="6729726" y="4481395"/>
            <a:ext cx="4880987" cy="1331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Times New Roman" panose="02020603050405020304" pitchFamily="18" charset="0"/>
                <a:cs typeface="Times New Roman" panose="02020603050405020304" pitchFamily="18" charset="0"/>
              </a:rPr>
              <a:t>Using linear transform -&gt; enhance IR </a:t>
            </a:r>
            <a:r>
              <a:rPr lang="en-US" sz="1400" b="1" dirty="0" err="1">
                <a:solidFill>
                  <a:schemeClr val="tx1"/>
                </a:solidFill>
                <a:latin typeface="Times New Roman" panose="02020603050405020304" pitchFamily="18" charset="0"/>
                <a:cs typeface="Times New Roman" panose="02020603050405020304" pitchFamily="18" charset="0"/>
              </a:rPr>
              <a:t>im</a:t>
            </a:r>
            <a:endParaRPr lang="en-US" sz="1400" b="1" dirty="0">
              <a:solidFill>
                <a:schemeClr val="tx1"/>
              </a:solidFill>
              <a:latin typeface="Times New Roman" panose="02020603050405020304" pitchFamily="18" charset="0"/>
              <a:cs typeface="Times New Roman" panose="02020603050405020304" pitchFamily="18" charset="0"/>
            </a:endParaRPr>
          </a:p>
          <a:p>
            <a:pPr algn="just"/>
            <a:r>
              <a:rPr lang="en-US" sz="1400" b="1" dirty="0">
                <a:solidFill>
                  <a:schemeClr val="tx1"/>
                </a:solidFill>
                <a:latin typeface="Times New Roman" panose="02020603050405020304" pitchFamily="18" charset="0"/>
                <a:cs typeface="Times New Roman" panose="02020603050405020304" pitchFamily="18" charset="0"/>
              </a:rPr>
              <a:t>The linear </a:t>
            </a:r>
            <a:r>
              <a:rPr lang="en-US" b="1" dirty="0">
                <a:solidFill>
                  <a:schemeClr val="tx1"/>
                </a:solidFill>
                <a:latin typeface="Times New Roman" panose="02020603050405020304" pitchFamily="18" charset="0"/>
                <a:cs typeface="Times New Roman" panose="02020603050405020304" pitchFamily="18" charset="0"/>
              </a:rPr>
              <a:t>normalization</a:t>
            </a:r>
            <a:r>
              <a:rPr lang="en-US" sz="1400" b="1" dirty="0">
                <a:solidFill>
                  <a:schemeClr val="tx1"/>
                </a:solidFill>
                <a:latin typeface="Times New Roman" panose="02020603050405020304" pitchFamily="18" charset="0"/>
                <a:cs typeface="Times New Roman" panose="02020603050405020304" pitchFamily="18" charset="0"/>
              </a:rPr>
              <a:t> has been done using the minimum and maximum intensity of the image then transform to produces a distribution of values within the range of 0 to 1. </a:t>
            </a:r>
          </a:p>
          <a:p>
            <a:endParaRPr lang="en-US" sz="1200" b="1" dirty="0">
              <a:solidFill>
                <a:schemeClr val="tx1"/>
              </a:solidFill>
            </a:endParaRPr>
          </a:p>
        </p:txBody>
      </p:sp>
      <p:sp>
        <p:nvSpPr>
          <p:cNvPr id="37" name="Arrow: Right 36">
            <a:extLst>
              <a:ext uri="{FF2B5EF4-FFF2-40B4-BE49-F238E27FC236}">
                <a16:creationId xmlns:a16="http://schemas.microsoft.com/office/drawing/2014/main" id="{9C0E0FCD-C7F7-4297-B669-B34B008991D4}"/>
              </a:ext>
            </a:extLst>
          </p:cNvPr>
          <p:cNvSpPr/>
          <p:nvPr/>
        </p:nvSpPr>
        <p:spPr>
          <a:xfrm rot="2680612">
            <a:off x="8924845" y="4127067"/>
            <a:ext cx="340986" cy="323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E83466D-1D27-44D3-BFC3-D0F4D5EC7868}"/>
              </a:ext>
            </a:extLst>
          </p:cNvPr>
          <p:cNvSpPr/>
          <p:nvPr/>
        </p:nvSpPr>
        <p:spPr>
          <a:xfrm>
            <a:off x="63932" y="267112"/>
            <a:ext cx="4675847" cy="479037"/>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85000" lnSpcReduction="100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The enhanced infrared and </a:t>
            </a:r>
            <a:r>
              <a:rPr lang="en-US" sz="2400" b="1">
                <a:solidFill>
                  <a:schemeClr val="tx1"/>
                </a:solidFill>
                <a:latin typeface="Times New Roman" panose="02020603050405020304" pitchFamily="18" charset="0"/>
                <a:cs typeface="Times New Roman" panose="02020603050405020304" pitchFamily="18" charset="0"/>
              </a:rPr>
              <a:t>visible Image</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243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2B36CCC1-E1D5-4A1B-AA24-4072CFB9A907}"/>
                  </a:ext>
                </a:extLst>
              </p:cNvPr>
              <p:cNvSpPr/>
              <p:nvPr/>
            </p:nvSpPr>
            <p:spPr>
              <a:xfrm>
                <a:off x="771787" y="4427162"/>
                <a:ext cx="10528184" cy="20972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 (r, c) =</a:t>
                </a:r>
                <a14:m>
                  <m:oMath xmlns:m="http://schemas.openxmlformats.org/officeDocument/2006/math">
                    <m:d>
                      <m:dPr>
                        <m:begChr m:val="{"/>
                        <m:endChr m:val="}"/>
                        <m:ctrlPr>
                          <a:rPr lang="en-US" sz="2000" b="1" i="1">
                            <a:solidFill>
                              <a:schemeClr val="tx1"/>
                            </a:solidFill>
                            <a:latin typeface="Cambria Math" panose="02040503050406030204" pitchFamily="18" charset="0"/>
                          </a:rPr>
                        </m:ctrlPr>
                      </m:dPr>
                      <m:e>
                        <m:f>
                          <m:fPr>
                            <m:ctrlPr>
                              <a:rPr lang="en-US" sz="2000" b="1" i="1" smtClean="0">
                                <a:solidFill>
                                  <a:schemeClr val="tx1"/>
                                </a:solidFill>
                                <a:latin typeface="Cambria Math" panose="02040503050406030204" pitchFamily="18" charset="0"/>
                              </a:rPr>
                            </m:ctrlPr>
                          </m:fPr>
                          <m:num>
                            <m:r>
                              <a:rPr lang="en-US" sz="2000" b="1" i="1" smtClean="0">
                                <a:solidFill>
                                  <a:schemeClr val="tx1"/>
                                </a:solidFill>
                                <a:latin typeface="Cambria Math" panose="02040503050406030204" pitchFamily="18" charset="0"/>
                              </a:rPr>
                              <m:t>𝑨</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0"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𝟏</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r>
                              <a:rPr lang="en-GB"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𝑩</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d>
                              <m:dPr>
                                <m:ctrlPr>
                                  <a:rPr lang="en-GB" sz="2000" b="1" i="1" smtClean="0">
                                    <a:solidFill>
                                      <a:schemeClr val="tx1"/>
                                    </a:solidFill>
                                    <a:latin typeface="Cambria Math" panose="02040503050406030204" pitchFamily="18" charset="0"/>
                                  </a:rPr>
                                </m:ctrlPr>
                              </m:dPr>
                              <m:e>
                                <m:r>
                                  <a:rPr lang="en-GB" sz="2000" b="1" i="0" smtClean="0">
                                    <a:solidFill>
                                      <a:schemeClr val="tx1"/>
                                    </a:solidFill>
                                    <a:latin typeface="Cambria Math" panose="02040503050406030204" pitchFamily="18" charset="0"/>
                                  </a:rPr>
                                  <m:t>𝐖</m:t>
                                </m:r>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e>
                            </m:d>
                          </m:num>
                          <m:den>
                            <m:r>
                              <a:rPr lang="en-GB" sz="2000" b="1" i="1" smtClean="0">
                                <a:solidFill>
                                  <a:schemeClr val="tx1"/>
                                </a:solidFill>
                                <a:latin typeface="Cambria Math" panose="02040503050406030204" pitchFamily="18" charset="0"/>
                              </a:rPr>
                              <m:t>𝟐</m:t>
                            </m:r>
                            <m:r>
                              <a:rPr lang="en-GB"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𝑺</m:t>
                            </m:r>
                            <m:r>
                              <a:rPr lang="en-US" sz="2000" b="1">
                                <a:solidFill>
                                  <a:schemeClr val="tx1"/>
                                </a:solidFill>
                                <a:latin typeface="Cambria Math" panose="02040503050406030204" pitchFamily="18" charset="0"/>
                              </a:rPr>
                              <m:t> </m:t>
                            </m:r>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𝒓</m:t>
                                </m:r>
                                <m:r>
                                  <a:rPr lang="en-US" sz="2000" b="1">
                                    <a:solidFill>
                                      <a:schemeClr val="tx1"/>
                                    </a:solidFill>
                                    <a:latin typeface="Cambria Math" panose="02040503050406030204" pitchFamily="18" charset="0"/>
                                  </a:rPr>
                                  <m:t>, </m:t>
                                </m:r>
                                <m:r>
                                  <a:rPr lang="en-US" sz="2000" b="1" i="1">
                                    <a:solidFill>
                                      <a:schemeClr val="tx1"/>
                                    </a:solidFill>
                                    <a:latin typeface="Cambria Math" panose="02040503050406030204" pitchFamily="18" charset="0"/>
                                  </a:rPr>
                                  <m:t>𝒄</m:t>
                                </m:r>
                              </m:e>
                            </m:d>
                            <m:r>
                              <a:rPr lang="en-GB" sz="2000" b="1" i="0" smtClean="0">
                                <a:solidFill>
                                  <a:schemeClr val="tx1"/>
                                </a:solidFill>
                                <a:latin typeface="Cambria Math" panose="02040503050406030204" pitchFamily="18" charset="0"/>
                              </a:rPr>
                              <m:t> + </m:t>
                            </m:r>
                            <m:nary>
                              <m:naryPr>
                                <m:chr m:val="∑"/>
                                <m:ctrlPr>
                                  <a:rPr lang="en-GB" sz="2000" b="1" i="1" smtClean="0">
                                    <a:solidFill>
                                      <a:schemeClr val="tx1"/>
                                    </a:solidFill>
                                    <a:latin typeface="Cambria Math" panose="02040503050406030204" pitchFamily="18" charset="0"/>
                                  </a:rPr>
                                </m:ctrlPr>
                              </m:naryPr>
                              <m:sub>
                                <m:r>
                                  <m:rPr>
                                    <m:brk m:alnAt="23"/>
                                  </m:rPr>
                                  <a:rPr lang="en-GB" sz="2000" b="1" i="1" smtClean="0">
                                    <a:solidFill>
                                      <a:schemeClr val="tx1"/>
                                    </a:solidFill>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𝟏</m:t>
                                </m:r>
                              </m:sub>
                              <m:sup>
                                <m:r>
                                  <a:rPr lang="en-GB" sz="2000" b="1" i="1" smtClean="0">
                                    <a:solidFill>
                                      <a:schemeClr val="tx1"/>
                                    </a:solidFill>
                                    <a:latin typeface="Cambria Math" panose="02040503050406030204" pitchFamily="18" charset="0"/>
                                  </a:rPr>
                                  <m:t>𝟐</m:t>
                                </m:r>
                              </m:sup>
                              <m:e>
                                <m:r>
                                  <a:rPr lang="en-GB" sz="2000" b="1" i="1" smtClean="0">
                                    <a:solidFill>
                                      <a:schemeClr val="tx1"/>
                                    </a:solidFill>
                                    <a:latin typeface="Cambria Math" panose="02040503050406030204" pitchFamily="18" charset="0"/>
                                  </a:rPr>
                                  <m:t>𝑾</m:t>
                                </m:r>
                                <m:r>
                                  <a:rPr lang="en-GB" sz="2000" b="1" i="1" smtClean="0">
                                    <a:solidFill>
                                      <a:schemeClr val="tx1"/>
                                    </a:solidFill>
                                    <a:effectLst/>
                                    <a:latin typeface="Cambria Math" panose="02040503050406030204" pitchFamily="18" charset="0"/>
                                  </a:rPr>
                                  <m:t>𝒊</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𝒓</m:t>
                                </m:r>
                                <m:r>
                                  <a:rPr lang="en-GB"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𝒄</m:t>
                                </m:r>
                                <m:r>
                                  <a:rPr lang="en-GB" sz="2000" b="1" i="1" smtClean="0">
                                    <a:solidFill>
                                      <a:schemeClr val="tx1"/>
                                    </a:solidFill>
                                    <a:latin typeface="Cambria Math" panose="02040503050406030204" pitchFamily="18" charset="0"/>
                                  </a:rPr>
                                  <m:t>)</m:t>
                                </m:r>
                              </m:e>
                            </m:nary>
                          </m:den>
                        </m:f>
                      </m:e>
                    </m:d>
                  </m:oMath>
                </a14:m>
                <a:endParaRPr lang="en-US" b="1" kern="100" dirty="0">
                  <a:solidFill>
                    <a:schemeClr val="tx1"/>
                  </a:solidFill>
                  <a:latin typeface="Times New Roman" panose="02020603050405020304" pitchFamily="18" charset="0"/>
                  <a:ea typeface="宋体" panose="02010600030101010101" pitchFamily="2" charset="-122"/>
                </a:endParaRPr>
              </a:p>
              <a:p>
                <a:pPr algn="just"/>
                <a:r>
                  <a:rPr lang="en-US" kern="100" dirty="0">
                    <a:solidFill>
                      <a:schemeClr val="tx1"/>
                    </a:solidFill>
                    <a:latin typeface="Times New Roman" panose="02020603050405020304" pitchFamily="18" charset="0"/>
                    <a:ea typeface="宋体" panose="02010600030101010101" pitchFamily="2" charset="-122"/>
                  </a:rPr>
                  <a:t> </a:t>
                </a:r>
                <a:r>
                  <a:rPr lang="en-US" sz="1600" kern="100" dirty="0">
                    <a:solidFill>
                      <a:schemeClr val="tx1"/>
                    </a:solidFill>
                    <a:latin typeface="Times New Roman" panose="02020603050405020304" pitchFamily="18" charset="0"/>
                    <a:ea typeface="宋体" panose="02010600030101010101" pitchFamily="2" charset="-122"/>
                  </a:rPr>
                  <a:t>Where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S (r, c) </a:t>
                </a:r>
                <a:r>
                  <a:rPr lang="en-US" sz="1600" dirty="0">
                    <a:solidFill>
                      <a:schemeClr val="tx1"/>
                    </a:solidFill>
                    <a:latin typeface="Times New Roman" panose="02020603050405020304" pitchFamily="18" charset="0"/>
                    <a:ea typeface="宋体" panose="02010600030101010101" pitchFamily="2" charset="-122"/>
                  </a:rPr>
                  <a:t>is weight map</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A (r, c) </a:t>
                </a:r>
                <a:r>
                  <a:rPr lang="en-US" sz="1600" dirty="0">
                    <a:solidFill>
                      <a:schemeClr val="tx1"/>
                    </a:solidFill>
                    <a:latin typeface="Times New Roman" panose="02020603050405020304" pitchFamily="18" charset="0"/>
                    <a:ea typeface="宋体" panose="02010600030101010101" pitchFamily="2" charset="-122"/>
                  </a:rPr>
                  <a:t>is enhanced visible image</a:t>
                </a:r>
                <a:r>
                  <a:rPr lang="en-US" sz="1600" kern="100" dirty="0">
                    <a:solidFill>
                      <a:schemeClr val="tx1"/>
                    </a:solidFill>
                    <a:latin typeface="Times New Roman" panose="02020603050405020304" pitchFamily="18" charset="0"/>
                    <a:ea typeface="宋体" panose="02010600030101010101" pitchFamily="2" charset="-122"/>
                  </a:rPr>
                  <a:t> </a:t>
                </a:r>
                <a:endParaRPr lang="en-US" sz="1050" kern="100" dirty="0">
                  <a:solidFill>
                    <a:schemeClr val="tx1"/>
                  </a:solidFill>
                  <a:latin typeface="Times New Roman" panose="02020603050405020304" pitchFamily="18" charset="0"/>
                  <a:ea typeface="宋体" panose="02010600030101010101" pitchFamily="2" charset="-122"/>
                </a:endParaRPr>
              </a:p>
              <a:p>
                <a:pPr marL="285750" indent="-285750" algn="just">
                  <a:buFont typeface="Wingdings" panose="05000000000000000000" pitchFamily="2" charset="2"/>
                  <a:buChar char="§"/>
                </a:pPr>
                <a:r>
                  <a:rPr lang="en-US" sz="1600" b="1" kern="100" dirty="0">
                    <a:solidFill>
                      <a:schemeClr val="tx1"/>
                    </a:solidFill>
                    <a:latin typeface="Times New Roman" panose="02020603050405020304" pitchFamily="18" charset="0"/>
                    <a:ea typeface="宋体" panose="02010600030101010101" pitchFamily="2" charset="-122"/>
                  </a:rPr>
                  <a:t>B (r, c) </a:t>
                </a:r>
                <a:r>
                  <a:rPr lang="en-US" sz="1600" dirty="0">
                    <a:solidFill>
                      <a:schemeClr val="tx1"/>
                    </a:solidFill>
                    <a:latin typeface="Times New Roman" panose="02020603050405020304" pitchFamily="18" charset="0"/>
                    <a:ea typeface="宋体" panose="02010600030101010101" pitchFamily="2" charset="-122"/>
                  </a:rPr>
                  <a:t>is linear normalized of infrared image</a:t>
                </a:r>
                <a:r>
                  <a:rPr lang="en-US" i="1" baseline="-25000" dirty="0">
                    <a:latin typeface="Times New Roman" panose="02020603050405020304" pitchFamily="18" charset="0"/>
                    <a:ea typeface="宋体" panose="02010600030101010101" pitchFamily="2" charset="-122"/>
                  </a:rPr>
                  <a:t>,</a:t>
                </a:r>
              </a:p>
              <a:p>
                <a:pPr marL="285750" indent="-285750" algn="just">
                  <a:buFont typeface="Wingdings" panose="05000000000000000000" pitchFamily="2" charset="2"/>
                  <a:buChar char="§"/>
                </a:pPr>
                <a:r>
                  <a:rPr lang="en-US" b="1" dirty="0">
                    <a:solidFill>
                      <a:schemeClr val="tx1"/>
                    </a:solidFill>
                  </a:rPr>
                  <a:t>W1 and W2 </a:t>
                </a:r>
                <a:r>
                  <a:rPr lang="en-US" sz="1600" dirty="0">
                    <a:solidFill>
                      <a:schemeClr val="tx1"/>
                    </a:solidFill>
                    <a:latin typeface="Times New Roman" panose="02020603050405020304" pitchFamily="18" charset="0"/>
                    <a:ea typeface="宋体" panose="02010600030101010101" pitchFamily="2" charset="-122"/>
                  </a:rPr>
                  <a:t>are weight maps that come from measuring the distance transformation  for a VIS and an IR image, resp</a:t>
                </a:r>
              </a:p>
            </p:txBody>
          </p:sp>
        </mc:Choice>
        <mc:Fallback>
          <p:sp>
            <p:nvSpPr>
              <p:cNvPr id="4" name="Rectangle: Rounded Corners 3">
                <a:extLst>
                  <a:ext uri="{FF2B5EF4-FFF2-40B4-BE49-F238E27FC236}">
                    <a16:creationId xmlns:a16="http://schemas.microsoft.com/office/drawing/2014/main" id="{2B36CCC1-E1D5-4A1B-AA24-4072CFB9A907}"/>
                  </a:ext>
                </a:extLst>
              </p:cNvPr>
              <p:cNvSpPr>
                <a:spLocks noRot="1" noChangeAspect="1" noMove="1" noResize="1" noEditPoints="1" noAdjustHandles="1" noChangeArrowheads="1" noChangeShapeType="1" noTextEdit="1"/>
              </p:cNvSpPr>
              <p:nvPr/>
            </p:nvSpPr>
            <p:spPr>
              <a:xfrm>
                <a:off x="771787" y="4427162"/>
                <a:ext cx="10528184" cy="2097248"/>
              </a:xfrm>
              <a:prstGeom prst="roundRect">
                <a:avLst/>
              </a:prstGeom>
              <a:blipFill>
                <a:blip r:embed="rId2"/>
                <a:stretch>
                  <a:fillRect b="-289"/>
                </a:stretch>
              </a:blipFill>
              <a:ln>
                <a:solidFill>
                  <a:srgbClr val="FF0000"/>
                </a:solidFill>
                <a:prstDash val="dash"/>
              </a:ln>
            </p:spPr>
            <p:txBody>
              <a:bodyPr/>
              <a:lstStyle/>
              <a:p>
                <a:r>
                  <a:rPr lang="en-AG">
                    <a:noFill/>
                  </a:rPr>
                  <a:t> </a:t>
                </a:r>
              </a:p>
            </p:txBody>
          </p:sp>
        </mc:Fallback>
      </mc:AlternateContent>
      <p:sp>
        <p:nvSpPr>
          <p:cNvPr id="5" name="Rectangle 4">
            <a:extLst>
              <a:ext uri="{FF2B5EF4-FFF2-40B4-BE49-F238E27FC236}">
                <a16:creationId xmlns:a16="http://schemas.microsoft.com/office/drawing/2014/main" id="{44465425-6B89-4E9E-99A8-020B746ECD50}"/>
              </a:ext>
            </a:extLst>
          </p:cNvPr>
          <p:cNvSpPr/>
          <p:nvPr/>
        </p:nvSpPr>
        <p:spPr>
          <a:xfrm>
            <a:off x="67783" y="97058"/>
            <a:ext cx="2708973" cy="481781"/>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altLang="en-US" sz="2400" b="1" dirty="0">
                <a:solidFill>
                  <a:schemeClr val="tx1"/>
                </a:solidFill>
                <a:latin typeface="Times New Roman" panose="02020603050405020304" pitchFamily="18" charset="0"/>
                <a:cs typeface="Times New Roman" panose="02020603050405020304" pitchFamily="18" charset="0"/>
              </a:rPr>
              <a:t>Blending </a:t>
            </a:r>
            <a:r>
              <a:rPr lang="en-GB" altLang="en-US" sz="2400" b="1" dirty="0">
                <a:solidFill>
                  <a:schemeClr val="tx1"/>
                </a:solidFill>
                <a:latin typeface="Times New Roman" panose="02020603050405020304" pitchFamily="18" charset="0"/>
                <a:cs typeface="Times New Roman" panose="02020603050405020304" pitchFamily="18" charset="0"/>
              </a:rPr>
              <a:t>T</a:t>
            </a:r>
            <a:r>
              <a:rPr lang="en-GB" sz="2400" b="1" dirty="0">
                <a:solidFill>
                  <a:schemeClr val="tx1"/>
                </a:solidFill>
                <a:latin typeface="Times New Roman" panose="02020603050405020304" pitchFamily="18" charset="0"/>
                <a:cs typeface="Times New Roman" panose="02020603050405020304" pitchFamily="18" charset="0"/>
              </a:rPr>
              <a:t>echnique</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D7B157-5048-4850-9F90-BBCF926173E8}"/>
              </a:ext>
            </a:extLst>
          </p:cNvPr>
          <p:cNvPicPr>
            <a:picLocks noChangeAspect="1"/>
          </p:cNvPicPr>
          <p:nvPr/>
        </p:nvPicPr>
        <p:blipFill rotWithShape="1">
          <a:blip r:embed="rId3"/>
          <a:srcRect r="35245" b="50000"/>
          <a:stretch/>
        </p:blipFill>
        <p:spPr>
          <a:xfrm>
            <a:off x="240141" y="716338"/>
            <a:ext cx="4835198" cy="3429000"/>
          </a:xfrm>
          <a:prstGeom prst="rect">
            <a:avLst/>
          </a:prstGeom>
        </p:spPr>
      </p:pic>
      <p:pic>
        <p:nvPicPr>
          <p:cNvPr id="7" name="Picture 6">
            <a:extLst>
              <a:ext uri="{FF2B5EF4-FFF2-40B4-BE49-F238E27FC236}">
                <a16:creationId xmlns:a16="http://schemas.microsoft.com/office/drawing/2014/main" id="{2B761051-DBC2-4897-B35E-3824D916E63D}"/>
              </a:ext>
            </a:extLst>
          </p:cNvPr>
          <p:cNvPicPr>
            <a:picLocks noChangeAspect="1"/>
          </p:cNvPicPr>
          <p:nvPr/>
        </p:nvPicPr>
        <p:blipFill rotWithShape="1">
          <a:blip r:embed="rId3"/>
          <a:srcRect t="55535"/>
          <a:stretch/>
        </p:blipFill>
        <p:spPr>
          <a:xfrm>
            <a:off x="6096000" y="645952"/>
            <a:ext cx="6096000" cy="3103928"/>
          </a:xfrm>
          <a:prstGeom prst="rect">
            <a:avLst/>
          </a:prstGeom>
        </p:spPr>
      </p:pic>
      <p:sp>
        <p:nvSpPr>
          <p:cNvPr id="8" name="Rectangle 7">
            <a:extLst>
              <a:ext uri="{FF2B5EF4-FFF2-40B4-BE49-F238E27FC236}">
                <a16:creationId xmlns:a16="http://schemas.microsoft.com/office/drawing/2014/main" id="{670364D4-8427-4A66-B603-8054390BCF09}"/>
              </a:ext>
            </a:extLst>
          </p:cNvPr>
          <p:cNvSpPr/>
          <p:nvPr/>
        </p:nvSpPr>
        <p:spPr>
          <a:xfrm>
            <a:off x="5490868" y="6502005"/>
            <a:ext cx="3448573" cy="369332"/>
          </a:xfrm>
          <a:prstGeom prst="rect">
            <a:avLst/>
          </a:prstGeom>
        </p:spPr>
        <p:txBody>
          <a:bodyPr wrap="none">
            <a:spAutoFit/>
          </a:bodyPr>
          <a:lstStyle/>
          <a:p>
            <a:r>
              <a:rPr lang="en-AG" dirty="0" err="1"/>
              <a:t>ndimage.distance_transform_edt</a:t>
            </a:r>
            <a:r>
              <a:rPr lang="en-GB" dirty="0"/>
              <a:t>()</a:t>
            </a:r>
            <a:endParaRPr lang="en-AG" dirty="0"/>
          </a:p>
        </p:txBody>
      </p:sp>
    </p:spTree>
    <p:extLst>
      <p:ext uri="{BB962C8B-B14F-4D97-AF65-F5344CB8AC3E}">
        <p14:creationId xmlns:p14="http://schemas.microsoft.com/office/powerpoint/2010/main" val="401195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14">
            <a:extLst>
              <a:ext uri="{FF2B5EF4-FFF2-40B4-BE49-F238E27FC236}">
                <a16:creationId xmlns:a16="http://schemas.microsoft.com/office/drawing/2014/main" id="{E4C9804A-94E7-4F60-AC6E-ED77B0CB8291}"/>
              </a:ext>
            </a:extLst>
          </p:cNvPr>
          <p:cNvSpPr txBox="1">
            <a:spLocks noGrp="1"/>
          </p:cNvSpPr>
          <p:nvPr>
            <p:ph type="title"/>
          </p:nvPr>
        </p:nvSpPr>
        <p:spPr>
          <a:xfrm>
            <a:off x="662850" y="630676"/>
            <a:ext cx="7269600" cy="432600"/>
          </a:xfrm>
          <a:prstGeom prst="rect">
            <a:avLst/>
          </a:prstGeom>
        </p:spPr>
        <p:txBody>
          <a:bodyPr spcFirstLastPara="1" wrap="square" lIns="0" tIns="0" rIns="0" bIns="0" anchor="b" anchorCtr="0">
            <a:noAutofit/>
          </a:bodyPr>
          <a:lstStyle/>
          <a:p>
            <a:pPr lvl="0"/>
            <a:r>
              <a:rPr lang="en-US" sz="3200" dirty="0">
                <a:solidFill>
                  <a:srgbClr val="00B0F0"/>
                </a:solidFill>
              </a:rPr>
              <a:t>Content</a:t>
            </a:r>
            <a:endParaRPr sz="3200" dirty="0"/>
          </a:p>
        </p:txBody>
      </p:sp>
      <p:sp>
        <p:nvSpPr>
          <p:cNvPr id="5" name="Google Shape;161;p14">
            <a:extLst>
              <a:ext uri="{FF2B5EF4-FFF2-40B4-BE49-F238E27FC236}">
                <a16:creationId xmlns:a16="http://schemas.microsoft.com/office/drawing/2014/main" id="{033E1F6A-B024-4E5C-975F-8D19E8E6EAB2}"/>
              </a:ext>
            </a:extLst>
          </p:cNvPr>
          <p:cNvSpPr txBox="1">
            <a:spLocks noGrp="1"/>
          </p:cNvSpPr>
          <p:nvPr>
            <p:ph type="sldNum" idx="12"/>
          </p:nvPr>
        </p:nvSpPr>
        <p:spPr>
          <a:xfrm>
            <a:off x="4297650" y="0"/>
            <a:ext cx="548700" cy="305400"/>
          </a:xfrm>
          <a:prstGeom prst="rect">
            <a:avLst/>
          </a:prstGeom>
        </p:spPr>
        <p:txBody>
          <a:bodyPr spcFirstLastPara="1" wrap="square" lIns="0" tIns="0" rIns="0" bIns="0" anchor="ctr" anchorCtr="0">
            <a:noAutofit/>
          </a:bodyPr>
          <a:lstStyle/>
          <a:p>
            <a:fld id="{00000000-1234-1234-1234-123412341234}" type="slidenum">
              <a:rPr lang="en"/>
              <a:pPr/>
              <a:t>2</a:t>
            </a:fld>
            <a:endParaRPr/>
          </a:p>
        </p:txBody>
      </p:sp>
      <p:grpSp>
        <p:nvGrpSpPr>
          <p:cNvPr id="6" name="Group 5">
            <a:extLst>
              <a:ext uri="{FF2B5EF4-FFF2-40B4-BE49-F238E27FC236}">
                <a16:creationId xmlns:a16="http://schemas.microsoft.com/office/drawing/2014/main" id="{ECD6A7E3-1774-4391-A622-44D4622F2229}"/>
              </a:ext>
              <a:ext uri="{C183D7F6-B498-43B3-948B-1728B52AA6E4}">
                <adec:decorative xmlns:adec="http://schemas.microsoft.com/office/drawing/2017/decorative" val="1"/>
              </a:ext>
            </a:extLst>
          </p:cNvPr>
          <p:cNvGrpSpPr/>
          <p:nvPr/>
        </p:nvGrpSpPr>
        <p:grpSpPr>
          <a:xfrm flipH="1">
            <a:off x="2362723" y="1302105"/>
            <a:ext cx="5119210" cy="4134597"/>
            <a:chOff x="-257200" y="574046"/>
            <a:chExt cx="7834820" cy="6033582"/>
          </a:xfrm>
        </p:grpSpPr>
        <p:sp>
          <p:nvSpPr>
            <p:cNvPr id="7" name="Rectangle 6">
              <a:extLst>
                <a:ext uri="{FF2B5EF4-FFF2-40B4-BE49-F238E27FC236}">
                  <a16:creationId xmlns:a16="http://schemas.microsoft.com/office/drawing/2014/main" id="{8421EE23-5254-450D-A949-46DC7A40613F}"/>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3E8919E-9C98-4AB4-A1F1-B6B5E6AF21F8}"/>
                </a:ext>
                <a:ext uri="{C183D7F6-B498-43B3-948B-1728B52AA6E4}">
                  <adec:decorative xmlns:adec="http://schemas.microsoft.com/office/drawing/2017/decorative" val="1"/>
                </a:ext>
              </a:extLst>
            </p:cNvPr>
            <p:cNvSpPr/>
            <p:nvPr userDrawn="1"/>
          </p:nvSpPr>
          <p:spPr>
            <a:xfrm>
              <a:off x="499577" y="574046"/>
              <a:ext cx="7078043" cy="5864630"/>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AF883FE-D2C9-47D0-BA3A-9CB79322BED8}"/>
                </a:ext>
                <a:ext uri="{C183D7F6-B498-43B3-948B-1728B52AA6E4}">
                  <adec:decorative xmlns:adec="http://schemas.microsoft.com/office/drawing/2017/decorative" val="1"/>
                </a:ext>
              </a:extLst>
            </p:cNvPr>
            <p:cNvSpPr/>
            <p:nvPr userDrawn="1"/>
          </p:nvSpPr>
          <p:spPr>
            <a:xfrm>
              <a:off x="-257200" y="710331"/>
              <a:ext cx="7281142" cy="5592062"/>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257C2EFA-98D5-461F-8E0E-E7A99AD431AD}"/>
              </a:ext>
            </a:extLst>
          </p:cNvPr>
          <p:cNvSpPr/>
          <p:nvPr/>
        </p:nvSpPr>
        <p:spPr>
          <a:xfrm>
            <a:off x="3050844" y="1843950"/>
            <a:ext cx="4431089" cy="3170099"/>
          </a:xfrm>
          <a:prstGeom prst="rect">
            <a:avLst/>
          </a:prstGeom>
        </p:spPr>
        <p:txBody>
          <a:bodyPr wrap="square">
            <a:spAutoFit/>
          </a:bodyPr>
          <a:lstStyle/>
          <a:p>
            <a:pPr marL="365722" indent="-342865">
              <a:spcBef>
                <a:spcPts val="600"/>
              </a:spcBef>
              <a:spcAft>
                <a:spcPts val="600"/>
              </a:spcAft>
              <a:buFont typeface="Wingdings" panose="05000000000000000000" pitchFamily="2" charset="2"/>
              <a:buChar char="Ø"/>
              <a:defRPr/>
            </a:pPr>
            <a:r>
              <a:rPr lang="en-US" sz="2000" b="1" dirty="0">
                <a:solidFill>
                  <a:schemeClr val="bg1"/>
                </a:solidFill>
              </a:rPr>
              <a:t>Introduction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Purpose of implementation </a:t>
            </a:r>
          </a:p>
          <a:p>
            <a:pPr marL="365722" indent="-342865">
              <a:spcBef>
                <a:spcPts val="600"/>
              </a:spcBef>
              <a:spcAft>
                <a:spcPts val="600"/>
              </a:spcAft>
              <a:buFont typeface="Wingdings" panose="05000000000000000000" pitchFamily="2" charset="2"/>
              <a:buChar char="Ø"/>
              <a:defRPr/>
            </a:pPr>
            <a:r>
              <a:rPr lang="en-US" sz="2000" b="1" dirty="0">
                <a:solidFill>
                  <a:schemeClr val="bg1"/>
                </a:solidFill>
              </a:rPr>
              <a:t>Goal</a:t>
            </a:r>
          </a:p>
          <a:p>
            <a:pPr marL="365722" indent="-342865">
              <a:spcBef>
                <a:spcPts val="600"/>
              </a:spcBef>
              <a:spcAft>
                <a:spcPts val="600"/>
              </a:spcAft>
              <a:buFont typeface="Wingdings" panose="05000000000000000000" pitchFamily="2" charset="2"/>
              <a:buChar char="Ø"/>
              <a:defRPr/>
            </a:pPr>
            <a:r>
              <a:rPr lang="en-GB" sz="2000" b="1" dirty="0">
                <a:solidFill>
                  <a:schemeClr val="bg1"/>
                </a:solidFill>
              </a:rPr>
              <a:t>Different Methods </a:t>
            </a:r>
            <a:endParaRPr lang="en-US" sz="2000" b="1" dirty="0">
              <a:solidFill>
                <a:schemeClr val="bg1"/>
              </a:solidFill>
            </a:endParaRPr>
          </a:p>
          <a:p>
            <a:pPr marL="365722" indent="-342865">
              <a:spcBef>
                <a:spcPts val="600"/>
              </a:spcBef>
              <a:spcAft>
                <a:spcPts val="600"/>
              </a:spcAft>
              <a:buFont typeface="Wingdings" panose="05000000000000000000" pitchFamily="2" charset="2"/>
              <a:buChar char="Ø"/>
              <a:defRPr/>
            </a:pPr>
            <a:r>
              <a:rPr lang="en-US" altLang="en-US" sz="2000" b="1" dirty="0">
                <a:solidFill>
                  <a:schemeClr val="bg1"/>
                </a:solidFill>
              </a:rPr>
              <a:t>Implementation Plan</a:t>
            </a:r>
          </a:p>
          <a:p>
            <a:pPr marL="342900" indent="-342900">
              <a:spcBef>
                <a:spcPts val="600"/>
              </a:spcBef>
              <a:spcAft>
                <a:spcPts val="600"/>
              </a:spcAft>
              <a:buFont typeface="Wingdings" panose="05000000000000000000" pitchFamily="2" charset="2"/>
              <a:buChar char="Ø"/>
              <a:defRPr/>
            </a:pPr>
            <a:r>
              <a:rPr lang="en-US" sz="2000" b="1" dirty="0">
                <a:solidFill>
                  <a:schemeClr val="bg1"/>
                </a:solidFill>
              </a:rPr>
              <a:t> </a:t>
            </a:r>
            <a:r>
              <a:rPr lang="en-GB" sz="2000" b="1" dirty="0">
                <a:solidFill>
                  <a:schemeClr val="bg1"/>
                </a:solidFill>
              </a:rPr>
              <a:t>Research plans and Expected result </a:t>
            </a:r>
            <a:endParaRPr lang="en-AG" sz="2000" b="1" dirty="0">
              <a:solidFill>
                <a:schemeClr val="bg1"/>
              </a:solidFill>
            </a:endParaRPr>
          </a:p>
          <a:p>
            <a:pPr marL="342900" indent="-342900">
              <a:spcBef>
                <a:spcPts val="600"/>
              </a:spcBef>
              <a:spcAft>
                <a:spcPts val="600"/>
              </a:spcAft>
              <a:buFont typeface="Wingdings" panose="05000000000000000000" pitchFamily="2" charset="2"/>
              <a:buChar char="Ø"/>
              <a:defRPr/>
            </a:pPr>
            <a:endParaRPr lang="en-US" sz="2000" b="1" dirty="0">
              <a:solidFill>
                <a:schemeClr val="bg1"/>
              </a:solidFill>
            </a:endParaRPr>
          </a:p>
        </p:txBody>
      </p:sp>
    </p:spTree>
    <p:extLst>
      <p:ext uri="{BB962C8B-B14F-4D97-AF65-F5344CB8AC3E}">
        <p14:creationId xmlns:p14="http://schemas.microsoft.com/office/powerpoint/2010/main" val="225245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A1B1A5-6D9F-4B6D-A52C-C8FBD6C2526D}"/>
              </a:ext>
            </a:extLst>
          </p:cNvPr>
          <p:cNvSpPr/>
          <p:nvPr/>
        </p:nvSpPr>
        <p:spPr>
          <a:xfrm>
            <a:off x="83890" y="274632"/>
            <a:ext cx="3594213" cy="424732"/>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GB" sz="2400" b="1" dirty="0">
                <a:solidFill>
                  <a:schemeClr val="tx1"/>
                </a:solidFill>
                <a:latin typeface="Times New Roman" panose="02020603050405020304" pitchFamily="18" charset="0"/>
                <a:cs typeface="Times New Roman" panose="02020603050405020304" pitchFamily="18" charset="0"/>
              </a:rPr>
              <a:t>Single Scale </a:t>
            </a:r>
            <a:r>
              <a:rPr lang="en-GB" sz="2400" b="1" dirty="0" err="1">
                <a:solidFill>
                  <a:schemeClr val="tx1"/>
                </a:solidFill>
                <a:latin typeface="Times New Roman" panose="02020603050405020304" pitchFamily="18" charset="0"/>
                <a:cs typeface="Times New Roman" panose="02020603050405020304" pitchFamily="18" charset="0"/>
              </a:rPr>
              <a:t>Retinex</a:t>
            </a:r>
            <a:r>
              <a:rPr lang="en-GB" sz="2400" b="1" dirty="0">
                <a:solidFill>
                  <a:schemeClr val="tx1"/>
                </a:solidFill>
                <a:latin typeface="Times New Roman" panose="02020603050405020304" pitchFamily="18" charset="0"/>
                <a:cs typeface="Times New Roman" panose="02020603050405020304" pitchFamily="18" charset="0"/>
              </a:rPr>
              <a:t> (SSR)</a:t>
            </a:r>
            <a:endParaRPr lang="en-AG" sz="240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B4EC932-20C0-4595-A1AF-8C49934587C2}"/>
                  </a:ext>
                </a:extLst>
              </p:cNvPr>
              <p:cNvSpPr/>
              <p:nvPr/>
            </p:nvSpPr>
            <p:spPr>
              <a:xfrm>
                <a:off x="201336" y="925865"/>
                <a:ext cx="11912367" cy="3888629"/>
              </a:xfrm>
              <a:prstGeom prst="rect">
                <a:avLst/>
              </a:prstGeom>
            </p:spPr>
            <p:txBody>
              <a:bodyPr wrap="square">
                <a:spAutoFit/>
              </a:bodyPr>
              <a:lstStyle/>
              <a:p>
                <a:pPr>
                  <a:lnSpc>
                    <a:spcPct val="107000"/>
                  </a:lnSpc>
                  <a:spcAft>
                    <a:spcPts val="800"/>
                  </a:spcAft>
                </a:pPr>
                <a:r>
                  <a:rPr lang="en-GB" dirty="0">
                    <a:latin typeface="Calibri" panose="020F0502020204030204" pitchFamily="34" charset="0"/>
                    <a:ea typeface="DengXian" panose="02010600030101010101" pitchFamily="2" charset="-122"/>
                    <a:cs typeface="Times New Roman" panose="02020603050405020304" pitchFamily="18" charset="0"/>
                  </a:rPr>
                  <a:t> </a:t>
                </a:r>
                <a:r>
                  <a:rPr lang="en-GB" sz="2400" dirty="0">
                    <a:latin typeface="Calibri" panose="020F0502020204030204" pitchFamily="34" charset="0"/>
                    <a:ea typeface="DengXian" panose="02010600030101010101" pitchFamily="2" charset="-122"/>
                    <a:cs typeface="Times New Roman" panose="02020603050405020304" pitchFamily="18" charset="0"/>
                  </a:rPr>
                  <a:t>Algorithm:</a:t>
                </a:r>
                <a:endParaRPr lang="en-AG" sz="28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ea typeface="DengXian" panose="02010600030101010101" pitchFamily="2" charset="-122"/>
                    <a:cs typeface="Times New Roman" panose="02020603050405020304" pitchFamily="18" charset="0"/>
                  </a:rPr>
                  <a:t> </a:t>
                </a: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b="0" i="1" smtClean="0">
                            <a:latin typeface="Cambria Math" panose="02040503050406030204" pitchFamily="18" charset="0"/>
                            <a:ea typeface="DengXian" panose="02010600030101010101" pitchFamily="2" charset="-122"/>
                            <a:cs typeface="Times New Roman" panose="02020603050405020304" pitchFamily="18" charset="0"/>
                          </a:rPr>
                          <m:t>                                           </m:t>
                        </m:r>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func>
                      <m:funcPr>
                        <m:ctrlPr>
                          <a:rPr lang="en-AG" sz="2400" i="1">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GB" sz="2400">
                            <a:latin typeface="Cambria Math" panose="02040503050406030204" pitchFamily="18" charset="0"/>
                            <a:ea typeface="DengXian" panose="02010600030101010101" pitchFamily="2" charset="-122"/>
                            <a:cs typeface="Times New Roman" panose="02020603050405020304" pitchFamily="18" charset="0"/>
                          </a:rPr>
                          <m:t>log</m:t>
                        </m:r>
                      </m:fName>
                      <m:e>
                        <m:d>
                          <m:dPr>
                            <m:begChr m:val="["/>
                            <m:endChr m:val="]"/>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e>
                        </m:d>
                      </m:e>
                    </m:func>
                  </m:oMath>
                </a14:m>
                <a:endParaRPr lang="en-GB" sz="2400" i="1" dirty="0">
                  <a:latin typeface="Cambria Math" panose="02040503050406030204" pitchFamily="18"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𝑙𝑜𝑔</m:t>
                      </m:r>
                      <m:f>
                        <m:fPr>
                          <m:ctrlPr>
                            <a:rPr lang="en-AG" sz="2400" i="1">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num>
                        <m:den>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Ῑ</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den>
                      </m:f>
                    </m:oMath>
                  </m:oMathPara>
                </a14:m>
                <a:endParaRPr lang="en-GB"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Where: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𝐼</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the image distribution in the </a:t>
                </a:r>
                <a14:m>
                  <m:oMath xmlns:m="http://schemas.openxmlformats.org/officeDocument/2006/math">
                    <m:sSup>
                      <m:sSupPr>
                        <m:ctrlPr>
                          <a:rPr lang="en-AG" sz="2000" i="1">
                            <a:latin typeface="Cambria Math" panose="02040503050406030204" pitchFamily="18" charset="0"/>
                            <a:ea typeface="DengXian" panose="02010600030101010101" pitchFamily="2" charset="-122"/>
                            <a:cs typeface="Times New Roman" panose="02020603050405020304" pitchFamily="18" charset="0"/>
                          </a:rPr>
                        </m:ctrlPr>
                      </m:sSupPr>
                      <m:e>
                        <m:r>
                          <a:rPr lang="en-GB" sz="2000" i="1">
                            <a:latin typeface="Cambria Math" panose="02040503050406030204" pitchFamily="18" charset="0"/>
                            <a:ea typeface="DengXian" panose="02010600030101010101" pitchFamily="2" charset="-122"/>
                            <a:cs typeface="Times New Roman" panose="02020603050405020304" pitchFamily="18" charset="0"/>
                          </a:rPr>
                          <m:t>𝑖</m:t>
                        </m:r>
                      </m:e>
                      <m:sup>
                        <m:r>
                          <a:rPr lang="en-GB" sz="2000" i="1">
                            <a:latin typeface="Cambria Math" panose="02040503050406030204" pitchFamily="18" charset="0"/>
                            <a:ea typeface="DengXian" panose="02010600030101010101" pitchFamily="2" charset="-122"/>
                            <a:cs typeface="Times New Roman" panose="02020603050405020304" pitchFamily="18" charset="0"/>
                          </a:rPr>
                          <m:t>𝑡h</m:t>
                        </m:r>
                      </m:sup>
                    </m:sSup>
                  </m:oMath>
                </a14:m>
                <a:r>
                  <a:rPr lang="en-GB" sz="2000" dirty="0">
                    <a:latin typeface="Calibri" panose="020F0502020204030204" pitchFamily="34" charset="0"/>
                    <a:ea typeface="DengXian" panose="02010600030101010101" pitchFamily="2" charset="-122"/>
                    <a:cs typeface="Times New Roman" panose="02020603050405020304" pitchFamily="18" charset="0"/>
                  </a:rPr>
                  <a:t> special band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 xmlns:m="http://schemas.openxmlformats.org/officeDocument/2006/math">
                    <m:sSub>
                      <m:sSub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bPr>
                      <m:e>
                        <m:r>
                          <a:rPr lang="en-GB" sz="2400" i="1">
                            <a:latin typeface="Cambria Math" panose="02040503050406030204" pitchFamily="18" charset="0"/>
                            <a:ea typeface="DengXian" panose="02010600030101010101" pitchFamily="2" charset="-122"/>
                            <a:cs typeface="Times New Roman" panose="02020603050405020304" pitchFamily="18" charset="0"/>
                          </a:rPr>
                          <m:t>𝑅</m:t>
                        </m:r>
                      </m:e>
                      <m:sub>
                        <m:r>
                          <a:rPr lang="en-GB" sz="2400" i="1">
                            <a:latin typeface="Cambria Math" panose="02040503050406030204" pitchFamily="18" charset="0"/>
                            <a:ea typeface="DengXian" panose="02010600030101010101" pitchFamily="2" charset="-122"/>
                            <a:cs typeface="Times New Roman" panose="02020603050405020304" pitchFamily="18" charset="0"/>
                          </a:rPr>
                          <m:t>𝑖</m:t>
                        </m:r>
                      </m:sub>
                    </m:sSub>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oMath>
                </a14:m>
                <a:r>
                  <a:rPr lang="en-GB" sz="2000" dirty="0">
                    <a:latin typeface="Calibri" panose="020F0502020204030204" pitchFamily="34" charset="0"/>
                    <a:ea typeface="DengXian" panose="02010600030101010101" pitchFamily="2" charset="-122"/>
                    <a:cs typeface="Times New Roman" panose="02020603050405020304" pitchFamily="18" charset="0"/>
                  </a:rPr>
                  <a:t>: </a:t>
                </a:r>
                <a:r>
                  <a:rPr lang="en-GB" sz="2000" dirty="0" err="1">
                    <a:latin typeface="Calibri" panose="020F0502020204030204" pitchFamily="34" charset="0"/>
                    <a:ea typeface="DengXian" panose="02010600030101010101" pitchFamily="2" charset="-122"/>
                    <a:cs typeface="Times New Roman" panose="02020603050405020304" pitchFamily="18" charset="0"/>
                  </a:rPr>
                  <a:t>retinex</a:t>
                </a:r>
                <a:r>
                  <a:rPr lang="en-GB" sz="2000" dirty="0">
                    <a:latin typeface="Calibri" panose="020F0502020204030204" pitchFamily="34" charset="0"/>
                    <a:ea typeface="DengXian" panose="02010600030101010101" pitchFamily="2" charset="-122"/>
                    <a:cs typeface="Times New Roman" panose="02020603050405020304" pitchFamily="18" charset="0"/>
                  </a:rPr>
                  <a:t> output </a:t>
                </a:r>
                <a:endParaRPr lang="en-AG" sz="20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DengXian" panose="02010600030101010101" pitchFamily="2" charset="-122"/>
                    <a:cs typeface="Times New Roman" panose="02020603050405020304" pitchFamily="18" charset="0"/>
                  </a:rPr>
                  <a:t>Gaussian function: </a:t>
                </a:r>
                <a:r>
                  <a:rPr lang="en-GB" sz="2400" dirty="0">
                    <a:latin typeface="Calibri" panose="020F0502020204030204" pitchFamily="34" charset="0"/>
                    <a:ea typeface="DengXian" panose="02010600030101010101" pitchFamily="2" charset="-122"/>
                    <a:cs typeface="Times New Roman" panose="02020603050405020304" pitchFamily="18" charset="0"/>
                  </a:rPr>
                  <a:t>F (x, y) =</a:t>
                </a:r>
                <a14:m>
                  <m:oMath xmlns:m="http://schemas.openxmlformats.org/officeDocument/2006/math">
                    <m:r>
                      <a:rPr lang="en-GB" sz="2400" i="1">
                        <a:latin typeface="Cambria Math" panose="02040503050406030204" pitchFamily="18" charset="0"/>
                        <a:ea typeface="DengXian" panose="02010600030101010101" pitchFamily="2" charset="-122"/>
                        <a:cs typeface="Times New Roman" panose="02020603050405020304" pitchFamily="18" charset="0"/>
                      </a:rPr>
                      <m:t>𝐾</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𝑒</m:t>
                        </m:r>
                      </m:e>
                      <m: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𝑥</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𝑦</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r>
                          <a:rPr lang="en-GB" sz="2400" i="1">
                            <a:latin typeface="Cambria Math" panose="02040503050406030204" pitchFamily="18" charset="0"/>
                            <a:ea typeface="DengXian" panose="02010600030101010101" pitchFamily="2" charset="-122"/>
                            <a:cs typeface="Times New Roman" panose="02020603050405020304" pitchFamily="18" charset="0"/>
                          </a:rPr>
                          <m:t>)/</m:t>
                        </m:r>
                        <m:sSup>
                          <m:sSupPr>
                            <m:ctrlPr>
                              <a:rPr lang="en-AG" sz="2400" i="1">
                                <a:latin typeface="Cambria Math" panose="02040503050406030204" pitchFamily="18" charset="0"/>
                                <a:ea typeface="DengXian" panose="02010600030101010101" pitchFamily="2" charset="-122"/>
                                <a:cs typeface="Times New Roman" panose="02020603050405020304" pitchFamily="18" charset="0"/>
                              </a:rPr>
                            </m:ctrlPr>
                          </m:sSupPr>
                          <m:e>
                            <m:r>
                              <a:rPr lang="en-GB" sz="2400" i="1">
                                <a:latin typeface="Cambria Math" panose="02040503050406030204" pitchFamily="18" charset="0"/>
                                <a:ea typeface="DengXian" panose="02010600030101010101" pitchFamily="2" charset="-122"/>
                                <a:cs typeface="Times New Roman" panose="02020603050405020304" pitchFamily="18" charset="0"/>
                              </a:rPr>
                              <m:t>𝑐</m:t>
                            </m:r>
                          </m:e>
                          <m:sup>
                            <m:r>
                              <a:rPr lang="en-GB" sz="2400" i="1">
                                <a:latin typeface="Cambria Math" panose="02040503050406030204" pitchFamily="18" charset="0"/>
                                <a:ea typeface="DengXian" panose="02010600030101010101" pitchFamily="2" charset="-122"/>
                                <a:cs typeface="Times New Roman" panose="02020603050405020304" pitchFamily="18" charset="0"/>
                              </a:rPr>
                              <m:t>2</m:t>
                            </m:r>
                          </m:sup>
                        </m:sSup>
                      </m:sup>
                    </m:sSup>
                  </m:oMath>
                </a14:m>
                <a:r>
                  <a:rPr lang="en-GB" sz="2400"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nary>
                      <m:naryPr>
                        <m:chr m:val="∬"/>
                        <m:limLoc m:val="undOvr"/>
                        <m:subHide m:val="on"/>
                        <m:supHide m:val="on"/>
                        <m:ctrlPr>
                          <a:rPr lang="en-AG" sz="2400" i="1">
                            <a:latin typeface="Cambria Math" panose="02040503050406030204" pitchFamily="18" charset="0"/>
                            <a:ea typeface="DengXian" panose="02010600030101010101" pitchFamily="2" charset="-122"/>
                            <a:cs typeface="Times New Roman" panose="02020603050405020304" pitchFamily="18" charset="0"/>
                          </a:rPr>
                        </m:ctrlPr>
                      </m:naryPr>
                      <m:sub/>
                      <m:sup/>
                      <m:e>
                        <m:r>
                          <a:rPr lang="en-GB" sz="2400" i="1">
                            <a:latin typeface="Cambria Math" panose="02040503050406030204" pitchFamily="18" charset="0"/>
                            <a:ea typeface="DengXian" panose="02010600030101010101" pitchFamily="2" charset="-122"/>
                            <a:cs typeface="Times New Roman" panose="02020603050405020304" pitchFamily="18" charset="0"/>
                          </a:rPr>
                          <m:t>𝐹</m:t>
                        </m:r>
                        <m:d>
                          <m:dPr>
                            <m:ctrlPr>
                              <a:rPr lang="en-AG" sz="2400" i="1">
                                <a:latin typeface="Cambria Math" panose="02040503050406030204" pitchFamily="18" charset="0"/>
                                <a:ea typeface="DengXian" panose="02010600030101010101" pitchFamily="2" charset="-122"/>
                                <a:cs typeface="Times New Roman" panose="02020603050405020304" pitchFamily="18" charset="0"/>
                              </a:rPr>
                            </m:ctrlPr>
                          </m:dPr>
                          <m:e>
                            <m:r>
                              <a:rPr lang="en-GB" sz="2400" i="1">
                                <a:latin typeface="Cambria Math" panose="02040503050406030204" pitchFamily="18" charset="0"/>
                                <a:ea typeface="DengXian" panose="02010600030101010101" pitchFamily="2" charset="-122"/>
                                <a:cs typeface="Times New Roman" panose="02020603050405020304" pitchFamily="18" charset="0"/>
                              </a:rPr>
                              <m:t>𝑥</m:t>
                            </m:r>
                            <m:r>
                              <a:rPr lang="en-GB" sz="2400" i="1">
                                <a:latin typeface="Cambria Math" panose="02040503050406030204" pitchFamily="18" charset="0"/>
                                <a:ea typeface="DengXian" panose="02010600030101010101" pitchFamily="2" charset="-122"/>
                                <a:cs typeface="Times New Roman" panose="02020603050405020304" pitchFamily="18" charset="0"/>
                              </a:rPr>
                              <m:t>,</m:t>
                            </m:r>
                            <m:r>
                              <a:rPr lang="en-GB" sz="2400" i="1">
                                <a:latin typeface="Cambria Math" panose="02040503050406030204" pitchFamily="18" charset="0"/>
                                <a:ea typeface="DengXian" panose="02010600030101010101" pitchFamily="2" charset="-122"/>
                                <a:cs typeface="Times New Roman" panose="02020603050405020304" pitchFamily="18" charset="0"/>
                              </a:rPr>
                              <m:t>𝑦</m:t>
                            </m:r>
                          </m:e>
                        </m:d>
                        <m:r>
                          <a:rPr lang="en-GB" sz="2400" i="1">
                            <a:latin typeface="Cambria Math" panose="02040503050406030204" pitchFamily="18" charset="0"/>
                            <a:ea typeface="DengXian" panose="02010600030101010101" pitchFamily="2" charset="-122"/>
                            <a:cs typeface="Times New Roman" panose="02020603050405020304" pitchFamily="18" charset="0"/>
                          </a:rPr>
                          <m:t>𝑑𝑥𝑑𝑦</m:t>
                        </m:r>
                        <m:r>
                          <a:rPr lang="en-GB" sz="2400" i="1">
                            <a:latin typeface="Cambria Math" panose="02040503050406030204" pitchFamily="18" charset="0"/>
                            <a:ea typeface="DengXian" panose="02010600030101010101" pitchFamily="2" charset="-122"/>
                            <a:cs typeface="Times New Roman" panose="02020603050405020304" pitchFamily="18" charset="0"/>
                          </a:rPr>
                          <m:t>=1</m:t>
                        </m:r>
                      </m:e>
                    </m:nary>
                  </m:oMath>
                </a14:m>
                <a:endParaRPr lang="en-AG" sz="20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3B4EC932-20C0-4595-A1AF-8C49934587C2}"/>
                  </a:ext>
                </a:extLst>
              </p:cNvPr>
              <p:cNvSpPr>
                <a:spLocks noRot="1" noChangeAspect="1" noMove="1" noResize="1" noEditPoints="1" noAdjustHandles="1" noChangeArrowheads="1" noChangeShapeType="1" noTextEdit="1"/>
              </p:cNvSpPr>
              <p:nvPr/>
            </p:nvSpPr>
            <p:spPr>
              <a:xfrm>
                <a:off x="201336" y="925865"/>
                <a:ext cx="11912367" cy="3888629"/>
              </a:xfrm>
              <a:prstGeom prst="rect">
                <a:avLst/>
              </a:prstGeom>
              <a:blipFill>
                <a:blip r:embed="rId2"/>
                <a:stretch>
                  <a:fillRect l="-512" t="-1097" b="-26489"/>
                </a:stretch>
              </a:blipFill>
            </p:spPr>
            <p:txBody>
              <a:bodyPr/>
              <a:lstStyle/>
              <a:p>
                <a:r>
                  <a:rPr lang="en-AG">
                    <a:noFill/>
                  </a:rPr>
                  <a:t> </a:t>
                </a:r>
              </a:p>
            </p:txBody>
          </p:sp>
        </mc:Fallback>
      </mc:AlternateContent>
      <p:pic>
        <p:nvPicPr>
          <p:cNvPr id="6" name="Picture 5">
            <a:extLst>
              <a:ext uri="{FF2B5EF4-FFF2-40B4-BE49-F238E27FC236}">
                <a16:creationId xmlns:a16="http://schemas.microsoft.com/office/drawing/2014/main" id="{3FA35BB3-F4B1-4D05-99E9-39F094C7E29C}"/>
              </a:ext>
            </a:extLst>
          </p:cNvPr>
          <p:cNvPicPr>
            <a:picLocks noChangeAspect="1"/>
          </p:cNvPicPr>
          <p:nvPr/>
        </p:nvPicPr>
        <p:blipFill rotWithShape="1">
          <a:blip r:embed="rId3">
            <a:extLst>
              <a:ext uri="{28A0092B-C50C-407E-A947-70E740481C1C}">
                <a14:useLocalDpi xmlns:a14="http://schemas.microsoft.com/office/drawing/2010/main" val="0"/>
              </a:ext>
            </a:extLst>
          </a:blip>
          <a:srcRect l="75489" r="-203"/>
          <a:stretch/>
        </p:blipFill>
        <p:spPr>
          <a:xfrm>
            <a:off x="2147896" y="4760750"/>
            <a:ext cx="2525087" cy="2097249"/>
          </a:xfrm>
          <a:prstGeom prst="rect">
            <a:avLst/>
          </a:prstGeom>
        </p:spPr>
      </p:pic>
      <p:sp>
        <p:nvSpPr>
          <p:cNvPr id="7" name="Arrow: Right 6">
            <a:extLst>
              <a:ext uri="{FF2B5EF4-FFF2-40B4-BE49-F238E27FC236}">
                <a16:creationId xmlns:a16="http://schemas.microsoft.com/office/drawing/2014/main" id="{BDEA19D9-3C7A-462B-A761-D053D0434FA5}"/>
              </a:ext>
            </a:extLst>
          </p:cNvPr>
          <p:cNvSpPr/>
          <p:nvPr/>
        </p:nvSpPr>
        <p:spPr>
          <a:xfrm>
            <a:off x="5131268" y="5637402"/>
            <a:ext cx="1468073" cy="545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pic>
        <p:nvPicPr>
          <p:cNvPr id="8" name="Picture 7">
            <a:extLst>
              <a:ext uri="{FF2B5EF4-FFF2-40B4-BE49-F238E27FC236}">
                <a16:creationId xmlns:a16="http://schemas.microsoft.com/office/drawing/2014/main" id="{E01E758B-CED1-454A-AD14-770443BAA36D}"/>
              </a:ext>
            </a:extLst>
          </p:cNvPr>
          <p:cNvPicPr>
            <a:picLocks noChangeAspect="1"/>
          </p:cNvPicPr>
          <p:nvPr/>
        </p:nvPicPr>
        <p:blipFill rotWithShape="1">
          <a:blip r:embed="rId4">
            <a:extLst>
              <a:ext uri="{28A0092B-C50C-407E-A947-70E740481C1C}">
                <a14:useLocalDpi xmlns:a14="http://schemas.microsoft.com/office/drawing/2010/main" val="0"/>
              </a:ext>
            </a:extLst>
          </a:blip>
          <a:srcRect l="75092" r="-163"/>
          <a:stretch/>
        </p:blipFill>
        <p:spPr>
          <a:xfrm>
            <a:off x="6905002" y="4760749"/>
            <a:ext cx="2640651" cy="2097249"/>
          </a:xfrm>
          <a:prstGeom prst="rect">
            <a:avLst/>
          </a:prstGeom>
        </p:spPr>
      </p:pic>
      <p:sp>
        <p:nvSpPr>
          <p:cNvPr id="10" name="Rectangle 9">
            <a:extLst>
              <a:ext uri="{FF2B5EF4-FFF2-40B4-BE49-F238E27FC236}">
                <a16:creationId xmlns:a16="http://schemas.microsoft.com/office/drawing/2014/main" id="{3B01ED14-B462-4F8F-BC9C-DE5F9C5221BC}"/>
              </a:ext>
            </a:extLst>
          </p:cNvPr>
          <p:cNvSpPr/>
          <p:nvPr/>
        </p:nvSpPr>
        <p:spPr>
          <a:xfrm>
            <a:off x="5549660" y="5201321"/>
            <a:ext cx="607859"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SSR</a:t>
            </a:r>
            <a:endParaRPr lang="en-AG" dirty="0"/>
          </a:p>
        </p:txBody>
      </p:sp>
    </p:spTree>
    <p:extLst>
      <p:ext uri="{BB962C8B-B14F-4D97-AF65-F5344CB8AC3E}">
        <p14:creationId xmlns:p14="http://schemas.microsoft.com/office/powerpoint/2010/main" val="109699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9534A-B075-4AEC-AE08-7EBCEF2BD51D}"/>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DBAC980C-3D0A-4418-B880-325AC77B0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745" y="243281"/>
            <a:ext cx="10224651" cy="6514051"/>
          </a:xfrm>
          <a:prstGeom prst="rect">
            <a:avLst/>
          </a:prstGeom>
        </p:spPr>
      </p:pic>
      <p:sp>
        <p:nvSpPr>
          <p:cNvPr id="7" name="Rectangle 6">
            <a:extLst>
              <a:ext uri="{FF2B5EF4-FFF2-40B4-BE49-F238E27FC236}">
                <a16:creationId xmlns:a16="http://schemas.microsoft.com/office/drawing/2014/main" id="{1EF344A6-E0A9-4209-BBF2-B775D6B9C59A}"/>
              </a:ext>
            </a:extLst>
          </p:cNvPr>
          <p:cNvSpPr/>
          <p:nvPr/>
        </p:nvSpPr>
        <p:spPr>
          <a:xfrm>
            <a:off x="131" y="1239366"/>
            <a:ext cx="189997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1. VOT2020-RGBT </a:t>
            </a:r>
            <a:r>
              <a:rPr lang="en-US" dirty="0">
                <a:latin typeface="Times New Roman" panose="02020603050405020304" pitchFamily="18" charset="0"/>
                <a:cs typeface="Times New Roman" panose="02020603050405020304" pitchFamily="18" charset="0"/>
              </a:rPr>
              <a:t>datasets:</a:t>
            </a:r>
            <a:endParaRPr lang="en-AG" dirty="0"/>
          </a:p>
        </p:txBody>
      </p:sp>
      <p:sp>
        <p:nvSpPr>
          <p:cNvPr id="8" name="Rectangle 7">
            <a:extLst>
              <a:ext uri="{FF2B5EF4-FFF2-40B4-BE49-F238E27FC236}">
                <a16:creationId xmlns:a16="http://schemas.microsoft.com/office/drawing/2014/main" id="{AE14A819-F6BB-495A-AEA7-D2E717ADB8F7}"/>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033492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3222D-C9AA-4D7E-B546-5C072C7E8FD2}"/>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B64500C2-F876-4E4F-82D2-6A2C7F747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134" y="0"/>
            <a:ext cx="10091956" cy="6858000"/>
          </a:xfrm>
          <a:prstGeom prst="rect">
            <a:avLst/>
          </a:prstGeom>
        </p:spPr>
      </p:pic>
      <p:sp>
        <p:nvSpPr>
          <p:cNvPr id="7" name="Rectangle 6">
            <a:extLst>
              <a:ext uri="{FF2B5EF4-FFF2-40B4-BE49-F238E27FC236}">
                <a16:creationId xmlns:a16="http://schemas.microsoft.com/office/drawing/2014/main" id="{0AEB0A3D-81E6-4F08-A548-CBF93F7EADEE}"/>
              </a:ext>
            </a:extLst>
          </p:cNvPr>
          <p:cNvSpPr/>
          <p:nvPr/>
        </p:nvSpPr>
        <p:spPr>
          <a:xfrm>
            <a:off x="-66983" y="1340007"/>
            <a:ext cx="1782531" cy="369332"/>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2. TNO</a:t>
            </a:r>
            <a:r>
              <a:rPr lang="en-US" dirty="0">
                <a:latin typeface="Times New Roman" panose="02020603050405020304" pitchFamily="18" charset="0"/>
                <a:cs typeface="Times New Roman" panose="02020603050405020304" pitchFamily="18" charset="0"/>
              </a:rPr>
              <a:t> datasets: </a:t>
            </a:r>
            <a:endParaRPr lang="en-AG" dirty="0"/>
          </a:p>
        </p:txBody>
      </p:sp>
      <p:sp>
        <p:nvSpPr>
          <p:cNvPr id="8" name="Rectangle 7">
            <a:extLst>
              <a:ext uri="{FF2B5EF4-FFF2-40B4-BE49-F238E27FC236}">
                <a16:creationId xmlns:a16="http://schemas.microsoft.com/office/drawing/2014/main" id="{C0565455-A915-4E70-9817-09FFC453E696}"/>
              </a:ext>
            </a:extLst>
          </p:cNvPr>
          <p:cNvSpPr/>
          <p:nvPr/>
        </p:nvSpPr>
        <p:spPr>
          <a:xfrm>
            <a:off x="0" y="2778223"/>
            <a:ext cx="204691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324730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CB16D-9A2D-46B7-A885-F6C14131454F}"/>
              </a:ext>
            </a:extLst>
          </p:cNvPr>
          <p:cNvSpPr/>
          <p:nvPr/>
        </p:nvSpPr>
        <p:spPr>
          <a:xfrm>
            <a:off x="96604" y="137286"/>
            <a:ext cx="1707030"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C1337098-8013-463F-AA38-53CC80515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81" y="0"/>
            <a:ext cx="10098816" cy="6858000"/>
          </a:xfrm>
          <a:prstGeom prst="rect">
            <a:avLst/>
          </a:prstGeom>
        </p:spPr>
      </p:pic>
      <p:sp>
        <p:nvSpPr>
          <p:cNvPr id="8" name="Rectangle 7">
            <a:extLst>
              <a:ext uri="{FF2B5EF4-FFF2-40B4-BE49-F238E27FC236}">
                <a16:creationId xmlns:a16="http://schemas.microsoft.com/office/drawing/2014/main" id="{A0D91D8F-37FA-4E51-963E-E308498897B3}"/>
              </a:ext>
            </a:extLst>
          </p:cNvPr>
          <p:cNvSpPr/>
          <p:nvPr/>
        </p:nvSpPr>
        <p:spPr>
          <a:xfrm>
            <a:off x="-24815" y="1524673"/>
            <a:ext cx="1828449"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3. LLVIP</a:t>
            </a:r>
            <a:r>
              <a:rPr lang="en-US" dirty="0">
                <a:latin typeface="Times New Roman" panose="02020603050405020304" pitchFamily="18" charset="0"/>
                <a:cs typeface="Times New Roman" panose="02020603050405020304" pitchFamily="18" charset="0"/>
              </a:rPr>
              <a:t> datasets</a:t>
            </a:r>
            <a:endParaRPr lang="en-AG" dirty="0"/>
          </a:p>
        </p:txBody>
      </p:sp>
      <p:sp>
        <p:nvSpPr>
          <p:cNvPr id="9" name="Rectangle 8">
            <a:extLst>
              <a:ext uri="{FF2B5EF4-FFF2-40B4-BE49-F238E27FC236}">
                <a16:creationId xmlns:a16="http://schemas.microsoft.com/office/drawing/2014/main" id="{0DDDB2D3-EDC3-4317-BE7D-A09917A9EDF4}"/>
              </a:ext>
            </a:extLst>
          </p:cNvPr>
          <p:cNvSpPr/>
          <p:nvPr/>
        </p:nvSpPr>
        <p:spPr>
          <a:xfrm>
            <a:off x="0" y="2778223"/>
            <a:ext cx="2105637"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dataset consists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a:t>
            </a:r>
            <a:endParaRPr lang="en-AG" dirty="0"/>
          </a:p>
        </p:txBody>
      </p:sp>
    </p:spTree>
    <p:extLst>
      <p:ext uri="{BB962C8B-B14F-4D97-AF65-F5344CB8AC3E}">
        <p14:creationId xmlns:p14="http://schemas.microsoft.com/office/powerpoint/2010/main" val="183865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F3516-CC08-499C-A954-6FB29A42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5" y="1939770"/>
            <a:ext cx="12192000" cy="1627797"/>
          </a:xfrm>
          <a:prstGeom prst="rect">
            <a:avLst/>
          </a:prstGeom>
        </p:spPr>
      </p:pic>
      <p:sp>
        <p:nvSpPr>
          <p:cNvPr id="5" name="Rectangle 4">
            <a:extLst>
              <a:ext uri="{FF2B5EF4-FFF2-40B4-BE49-F238E27FC236}">
                <a16:creationId xmlns:a16="http://schemas.microsoft.com/office/drawing/2014/main" id="{33CB8153-654E-42EE-AB79-3E12B10DAC25}"/>
              </a:ext>
            </a:extLst>
          </p:cNvPr>
          <p:cNvSpPr/>
          <p:nvPr/>
        </p:nvSpPr>
        <p:spPr>
          <a:xfrm>
            <a:off x="0" y="3802567"/>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0CDF711-C4A3-4797-91AB-01F825791F18}"/>
              </a:ext>
            </a:extLst>
          </p:cNvPr>
          <p:cNvSpPr/>
          <p:nvPr/>
        </p:nvSpPr>
        <p:spPr>
          <a:xfrm>
            <a:off x="0" y="4491644"/>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4D96D6D-5A86-4D69-ADCE-B20BB5329F01}"/>
              </a:ext>
            </a:extLst>
          </p:cNvPr>
          <p:cNvSpPr/>
          <p:nvPr/>
        </p:nvSpPr>
        <p:spPr>
          <a:xfrm>
            <a:off x="0" y="5296890"/>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FEE5C4A-2540-40BB-BBF2-A501C3A5125E}"/>
              </a:ext>
            </a:extLst>
          </p:cNvPr>
          <p:cNvSpPr/>
          <p:nvPr/>
        </p:nvSpPr>
        <p:spPr>
          <a:xfrm>
            <a:off x="50592" y="5943221"/>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BA2DA40-D7E4-4B45-89FB-E2F52199E531}"/>
              </a:ext>
            </a:extLst>
          </p:cNvPr>
          <p:cNvSpPr/>
          <p:nvPr/>
        </p:nvSpPr>
        <p:spPr>
          <a:xfrm>
            <a:off x="50592" y="168372"/>
            <a:ext cx="3575649"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
        <p:nvSpPr>
          <p:cNvPr id="10" name="Rectangle 9">
            <a:extLst>
              <a:ext uri="{FF2B5EF4-FFF2-40B4-BE49-F238E27FC236}">
                <a16:creationId xmlns:a16="http://schemas.microsoft.com/office/drawing/2014/main" id="{749F4D6F-0378-47AE-93ED-A758A250A694}"/>
              </a:ext>
            </a:extLst>
          </p:cNvPr>
          <p:cNvSpPr/>
          <p:nvPr/>
        </p:nvSpPr>
        <p:spPr>
          <a:xfrm>
            <a:off x="177566" y="818007"/>
            <a:ext cx="11740263" cy="923330"/>
          </a:xfrm>
          <a:prstGeom prst="rect">
            <a:avLst/>
          </a:prstGeom>
        </p:spPr>
        <p:txBody>
          <a:bodyPr wrap="square">
            <a:spAutoFit/>
          </a:bodyPr>
          <a:lstStyle/>
          <a:p>
            <a:pPr algn="just">
              <a:spcBef>
                <a:spcPts val="800"/>
              </a:spcBef>
              <a:spcAft>
                <a:spcPts val="800"/>
              </a:spcAft>
            </a:pPr>
            <a:r>
              <a:rPr lang="en-US" dirty="0">
                <a:latin typeface="Times New Roman" panose="02020603050405020304" pitchFamily="18" charset="0"/>
                <a:cs typeface="Times New Roman" panose="02020603050405020304" pitchFamily="18" charset="0"/>
              </a:rPr>
              <a:t>Objective evaluation on three datasets: such as </a:t>
            </a:r>
            <a:r>
              <a:rPr lang="en-US" dirty="0">
                <a:solidFill>
                  <a:srgbClr val="FF0000"/>
                </a:solidFill>
                <a:latin typeface="Times New Roman" panose="02020603050405020304" pitchFamily="18" charset="0"/>
                <a:cs typeface="Times New Roman" panose="02020603050405020304" pitchFamily="18" charset="0"/>
              </a:rPr>
              <a:t>TNO</a:t>
            </a: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LLVIP</a:t>
            </a:r>
            <a:r>
              <a:rPr lang="en-US" dirty="0">
                <a:latin typeface="Times New Roman" panose="02020603050405020304" pitchFamily="18" charset="0"/>
                <a:cs typeface="Times New Roman" panose="02020603050405020304" pitchFamily="18" charset="0"/>
              </a:rPr>
              <a:t>  and </a:t>
            </a:r>
            <a:r>
              <a:rPr lang="en-US" dirty="0">
                <a:solidFill>
                  <a:srgbClr val="FF0000"/>
                </a:solidFill>
                <a:latin typeface="Times New Roman" panose="02020603050405020304" pitchFamily="18" charset="0"/>
                <a:cs typeface="Times New Roman" panose="02020603050405020304" pitchFamily="18" charset="0"/>
              </a:rPr>
              <a:t>VOT2020-RGBT. </a:t>
            </a:r>
            <a:r>
              <a:rPr lang="en-US" dirty="0">
                <a:latin typeface="Times New Roman" panose="02020603050405020304" pitchFamily="18" charset="0"/>
                <a:cs typeface="Times New Roman" panose="02020603050405020304" pitchFamily="18" charset="0"/>
              </a:rPr>
              <a:t>The first dataset consists </a:t>
            </a:r>
            <a:r>
              <a:rPr lang="en-US" dirty="0">
                <a:solidFill>
                  <a:srgbClr val="FF0000"/>
                </a:solidFill>
                <a:latin typeface="Times New Roman" panose="02020603050405020304" pitchFamily="18" charset="0"/>
                <a:cs typeface="Times New Roman" panose="02020603050405020304" pitchFamily="18" charset="0"/>
              </a:rPr>
              <a:t>21 pairs </a:t>
            </a:r>
            <a:r>
              <a:rPr lang="en-US" dirty="0">
                <a:latin typeface="Times New Roman" panose="02020603050405020304" pitchFamily="18" charset="0"/>
                <a:cs typeface="Times New Roman" panose="02020603050405020304" pitchFamily="18" charset="0"/>
              </a:rPr>
              <a:t>of infrared and visible images. The second dataset contains </a:t>
            </a:r>
            <a:r>
              <a:rPr lang="en-US" dirty="0">
                <a:solidFill>
                  <a:srgbClr val="FF0000"/>
                </a:solidFill>
                <a:latin typeface="Times New Roman" panose="02020603050405020304" pitchFamily="18" charset="0"/>
                <a:cs typeface="Times New Roman" panose="02020603050405020304" pitchFamily="18" charset="0"/>
              </a:rPr>
              <a:t>100 pairs </a:t>
            </a:r>
            <a:r>
              <a:rPr lang="en-US" dirty="0">
                <a:latin typeface="Times New Roman" panose="02020603050405020304" pitchFamily="18" charset="0"/>
                <a:cs typeface="Times New Roman" panose="02020603050405020304" pitchFamily="18" charset="0"/>
              </a:rPr>
              <a:t>of infrared and visible images. The third dataset includes </a:t>
            </a:r>
            <a:r>
              <a:rPr lang="en-US" dirty="0">
                <a:solidFill>
                  <a:srgbClr val="FF0000"/>
                </a:solidFill>
                <a:latin typeface="Times New Roman" panose="02020603050405020304" pitchFamily="18" charset="0"/>
                <a:cs typeface="Times New Roman" panose="02020603050405020304" pitchFamily="18" charset="0"/>
              </a:rPr>
              <a:t>40 pairs </a:t>
            </a:r>
            <a:r>
              <a:rPr lang="en-US" dirty="0">
                <a:latin typeface="Times New Roman" panose="02020603050405020304" pitchFamily="18" charset="0"/>
                <a:cs typeface="Times New Roman" panose="02020603050405020304" pitchFamily="18" charset="0"/>
              </a:rPr>
              <a:t>of infrared and visible images</a:t>
            </a:r>
          </a:p>
        </p:txBody>
      </p:sp>
    </p:spTree>
    <p:extLst>
      <p:ext uri="{BB962C8B-B14F-4D97-AF65-F5344CB8AC3E}">
        <p14:creationId xmlns:p14="http://schemas.microsoft.com/office/powerpoint/2010/main" val="4238300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1E44BF03-676F-44EE-9E31-847B1D2D36FE}"/>
              </a:ext>
            </a:extLst>
          </p:cNvPr>
          <p:cNvSpPr>
            <a:spLocks noGrp="1"/>
          </p:cNvSpPr>
          <p:nvPr>
            <p:ph type="sldNum" idx="12"/>
          </p:nvPr>
        </p:nvSpPr>
        <p:spPr>
          <a:xfrm>
            <a:off x="5730201" y="0"/>
            <a:ext cx="731600" cy="407200"/>
          </a:xfrm>
        </p:spPr>
        <p:txBody>
          <a:bodyPr/>
          <a:lstStyle/>
          <a:p>
            <a:fld id="{00000000-1234-1234-1234-123412341234}" type="slidenum">
              <a:rPr lang="en" sz="1100" smtClean="0">
                <a:latin typeface="Times New Roman" panose="02020603050405020304" pitchFamily="18" charset="0"/>
                <a:cs typeface="Times New Roman" panose="02020603050405020304" pitchFamily="18" charset="0"/>
              </a:rPr>
              <a:pPr/>
              <a:t>25</a:t>
            </a:fld>
            <a:endParaRPr lang="en" sz="11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FD52FFF-B9E6-440A-9813-FBAEDFAA419C}"/>
              </a:ext>
            </a:extLst>
          </p:cNvPr>
          <p:cNvSpPr/>
          <p:nvPr/>
        </p:nvSpPr>
        <p:spPr>
          <a:xfrm>
            <a:off x="18098" y="3770278"/>
            <a:ext cx="11565777"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To evaluate the fusion performance objectively, </a:t>
            </a:r>
            <a:r>
              <a:rPr lang="en-GB" sz="2000" dirty="0">
                <a:latin typeface="Times New Roman" panose="02020603050405020304" pitchFamily="18" charset="0"/>
                <a:cs typeface="Times New Roman" panose="02020603050405020304" pitchFamily="18" charset="0"/>
              </a:rPr>
              <a:t>eleven</a:t>
            </a:r>
            <a:r>
              <a:rPr lang="en-GB" dirty="0"/>
              <a:t> </a:t>
            </a:r>
            <a:r>
              <a:rPr lang="en-US" sz="2000" dirty="0">
                <a:latin typeface="Times New Roman" panose="02020603050405020304" pitchFamily="18" charset="0"/>
                <a:cs typeface="Times New Roman" panose="02020603050405020304" pitchFamily="18" charset="0"/>
              </a:rPr>
              <a:t>quality metrics are used; such as</a:t>
            </a:r>
          </a:p>
        </p:txBody>
      </p:sp>
      <p:sp>
        <p:nvSpPr>
          <p:cNvPr id="16" name="Rectangle 15">
            <a:extLst>
              <a:ext uri="{FF2B5EF4-FFF2-40B4-BE49-F238E27FC236}">
                <a16:creationId xmlns:a16="http://schemas.microsoft.com/office/drawing/2014/main" id="{7B72BF74-B20F-44B7-804A-F32D4A9AEE8F}"/>
              </a:ext>
            </a:extLst>
          </p:cNvPr>
          <p:cNvSpPr/>
          <p:nvPr/>
        </p:nvSpPr>
        <p:spPr>
          <a:xfrm>
            <a:off x="96603" y="137286"/>
            <a:ext cx="2034201" cy="50316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Discussion</a:t>
            </a:r>
          </a:p>
        </p:txBody>
      </p:sp>
      <p:sp>
        <p:nvSpPr>
          <p:cNvPr id="17" name="Rectangle: Rounded Corners 16">
            <a:extLst>
              <a:ext uri="{FF2B5EF4-FFF2-40B4-BE49-F238E27FC236}">
                <a16:creationId xmlns:a16="http://schemas.microsoft.com/office/drawing/2014/main" id="{E776EFA5-4D00-4BC8-AE9F-EC74BEAB1A55}"/>
              </a:ext>
            </a:extLst>
          </p:cNvPr>
          <p:cNvSpPr/>
          <p:nvPr/>
        </p:nvSpPr>
        <p:spPr>
          <a:xfrm>
            <a:off x="96603" y="3234547"/>
            <a:ext cx="371860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a:t>
            </a:r>
            <a:r>
              <a:rPr lang="en-US" sz="2400" dirty="0">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metrics </a:t>
            </a:r>
          </a:p>
        </p:txBody>
      </p:sp>
      <p:sp>
        <p:nvSpPr>
          <p:cNvPr id="18" name="Rectangle 17">
            <a:extLst>
              <a:ext uri="{FF2B5EF4-FFF2-40B4-BE49-F238E27FC236}">
                <a16:creationId xmlns:a16="http://schemas.microsoft.com/office/drawing/2014/main" id="{2DC1E519-498A-46AF-AFEE-F161D162FDC7}"/>
              </a:ext>
            </a:extLst>
          </p:cNvPr>
          <p:cNvSpPr/>
          <p:nvPr/>
        </p:nvSpPr>
        <p:spPr>
          <a:xfrm>
            <a:off x="209725" y="4220654"/>
            <a:ext cx="5721291" cy="1754326"/>
          </a:xfrm>
          <a:prstGeom prst="rect">
            <a:avLst/>
          </a:prstGeom>
        </p:spPr>
        <p:txBody>
          <a:bodyPr wrap="square">
            <a:spAutoFit/>
          </a:bodyPr>
          <a:lstStyle/>
          <a:p>
            <a:pPr marL="285750" indent="-285750">
              <a:buFont typeface="Wingdings" panose="05000000000000000000" pitchFamily="2" charset="2"/>
              <a:buChar char="q"/>
            </a:pPr>
            <a:r>
              <a:rPr lang="en-GB" dirty="0"/>
              <a:t>Edge Intensity (EI), </a:t>
            </a:r>
          </a:p>
          <a:p>
            <a:pPr marL="285750" indent="-285750">
              <a:buFont typeface="Wingdings" panose="05000000000000000000" pitchFamily="2" charset="2"/>
              <a:buChar char="q"/>
            </a:pPr>
            <a:r>
              <a:rPr lang="en-GB" dirty="0"/>
              <a:t>SF, </a:t>
            </a:r>
          </a:p>
          <a:p>
            <a:pPr marL="285750" indent="-285750">
              <a:buFont typeface="Wingdings" panose="05000000000000000000" pitchFamily="2" charset="2"/>
              <a:buChar char="q"/>
            </a:pPr>
            <a:r>
              <a:rPr lang="en-GB" dirty="0">
                <a:highlight>
                  <a:srgbClr val="FFFF00"/>
                </a:highlight>
              </a:rPr>
              <a:t>Cross Entropy(CE</a:t>
            </a:r>
            <a:r>
              <a:rPr lang="en-GB" dirty="0"/>
              <a:t>)</a:t>
            </a:r>
          </a:p>
          <a:p>
            <a:pPr marL="285750" indent="-285750">
              <a:buFont typeface="Wingdings" panose="05000000000000000000" pitchFamily="2" charset="2"/>
              <a:buChar char="q"/>
            </a:pPr>
            <a:r>
              <a:rPr lang="en-GB" dirty="0"/>
              <a:t>Entropy (EN), </a:t>
            </a:r>
          </a:p>
          <a:p>
            <a:pPr marL="285750" indent="-285750">
              <a:buFont typeface="Wingdings" panose="05000000000000000000" pitchFamily="2" charset="2"/>
              <a:buChar char="q"/>
            </a:pPr>
            <a:r>
              <a:rPr lang="en-GB" dirty="0"/>
              <a:t>quality of images ($Q^{ab/f}$), </a:t>
            </a:r>
          </a:p>
          <a:p>
            <a:pPr marL="285750" indent="-285750">
              <a:buFont typeface="Wingdings" panose="05000000000000000000" pitchFamily="2" charset="2"/>
              <a:buChar char="q"/>
            </a:pPr>
            <a:r>
              <a:rPr lang="en-GB" dirty="0"/>
              <a:t>Spatial frequency Sum of Correlation Coefficients (SCD), </a:t>
            </a:r>
          </a:p>
        </p:txBody>
      </p:sp>
      <p:sp>
        <p:nvSpPr>
          <p:cNvPr id="19" name="Rectangle 18">
            <a:extLst>
              <a:ext uri="{FF2B5EF4-FFF2-40B4-BE49-F238E27FC236}">
                <a16:creationId xmlns:a16="http://schemas.microsoft.com/office/drawing/2014/main" id="{A2F0AF18-91CD-4A04-B081-AAFD6F087197}"/>
              </a:ext>
            </a:extLst>
          </p:cNvPr>
          <p:cNvSpPr/>
          <p:nvPr/>
        </p:nvSpPr>
        <p:spPr>
          <a:xfrm>
            <a:off x="6584244" y="4497652"/>
            <a:ext cx="5297363" cy="1477328"/>
          </a:xfrm>
          <a:prstGeom prst="rect">
            <a:avLst/>
          </a:prstGeom>
        </p:spPr>
        <p:txBody>
          <a:bodyPr wrap="square">
            <a:spAutoFit/>
          </a:bodyPr>
          <a:lstStyle/>
          <a:p>
            <a:pPr marL="285750" indent="-285750">
              <a:buFont typeface="Wingdings" panose="05000000000000000000" pitchFamily="2" charset="2"/>
              <a:buChar char="q"/>
            </a:pPr>
            <a:r>
              <a:rPr lang="en-GB" dirty="0">
                <a:highlight>
                  <a:srgbClr val="FFFF00"/>
                </a:highlight>
              </a:rPr>
              <a:t>noise in images (N^{ab/f}), </a:t>
            </a:r>
          </a:p>
          <a:p>
            <a:pPr marL="285750" indent="-285750">
              <a:buFont typeface="Wingdings" panose="05000000000000000000" pitchFamily="2" charset="2"/>
              <a:buChar char="q"/>
            </a:pPr>
            <a:r>
              <a:rPr lang="en-GB" dirty="0"/>
              <a:t>Mutual Information between images (M^{</a:t>
            </a:r>
            <a:r>
              <a:rPr lang="en-GB" dirty="0" err="1"/>
              <a:t>Iab</a:t>
            </a:r>
            <a:r>
              <a:rPr lang="en-GB" dirty="0"/>
              <a:t>/f}), </a:t>
            </a:r>
          </a:p>
          <a:p>
            <a:pPr marL="285750" indent="-285750">
              <a:buFont typeface="Wingdings" panose="05000000000000000000" pitchFamily="2" charset="2"/>
              <a:buChar char="q"/>
            </a:pPr>
            <a:r>
              <a:rPr lang="en-GB" dirty="0"/>
              <a:t>Standard Deviation of Image (SD), </a:t>
            </a:r>
          </a:p>
          <a:p>
            <a:pPr marL="285750" indent="-285750">
              <a:buFont typeface="Wingdings" panose="05000000000000000000" pitchFamily="2" charset="2"/>
              <a:buChar char="q"/>
            </a:pPr>
            <a:r>
              <a:rPr lang="en-GB" dirty="0"/>
              <a:t>Definition (DF)  and </a:t>
            </a:r>
          </a:p>
          <a:p>
            <a:pPr marL="285750" indent="-285750">
              <a:buFont typeface="Wingdings" panose="05000000000000000000" pitchFamily="2" charset="2"/>
              <a:buChar char="q"/>
            </a:pPr>
            <a:r>
              <a:rPr lang="en-GB" dirty="0"/>
              <a:t>a novel Visual Information Fidelity (VIFF)</a:t>
            </a:r>
            <a:r>
              <a:rPr lang="en-US" dirty="0"/>
              <a:t> </a:t>
            </a:r>
          </a:p>
        </p:txBody>
      </p:sp>
      <p:sp>
        <p:nvSpPr>
          <p:cNvPr id="22" name="Rectangle 21">
            <a:extLst>
              <a:ext uri="{FF2B5EF4-FFF2-40B4-BE49-F238E27FC236}">
                <a16:creationId xmlns:a16="http://schemas.microsoft.com/office/drawing/2014/main" id="{F36907C9-3BCB-420A-9034-8689798E0F5F}"/>
              </a:ext>
            </a:extLst>
          </p:cNvPr>
          <p:cNvSpPr/>
          <p:nvPr/>
        </p:nvSpPr>
        <p:spPr>
          <a:xfrm>
            <a:off x="209725" y="6075513"/>
            <a:ext cx="11182524" cy="646331"/>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642CF2D1-EE35-4A07-971C-5F84C624DE37}"/>
              </a:ext>
            </a:extLst>
          </p:cNvPr>
          <p:cNvSpPr/>
          <p:nvPr/>
        </p:nvSpPr>
        <p:spPr>
          <a:xfrm>
            <a:off x="0" y="758687"/>
            <a:ext cx="11910448" cy="707886"/>
          </a:xfrm>
          <a:prstGeom prst="rect">
            <a:avLst/>
          </a:prstGeom>
        </p:spPr>
        <p:txBody>
          <a:bodyPr wrap="square">
            <a:spAutoFit/>
          </a:bodyPr>
          <a:lstStyle/>
          <a:p>
            <a:pPr marL="342900" indent="-342900">
              <a:buFont typeface="Wingdings" panose="05000000000000000000" pitchFamily="2" charset="2"/>
              <a:buChar char="q"/>
            </a:pPr>
            <a:r>
              <a:rPr lang="en-AG" sz="2000" dirty="0">
                <a:latin typeface="Times New Roman" panose="02020603050405020304" pitchFamily="18" charset="0"/>
                <a:cs typeface="Times New Roman" panose="02020603050405020304" pitchFamily="18" charset="0"/>
              </a:rPr>
              <a:t>In this section, </a:t>
            </a:r>
            <a:r>
              <a:rPr lang="en-US" sz="2000" dirty="0">
                <a:latin typeface="Times New Roman" panose="02020603050405020304" pitchFamily="18" charset="0"/>
                <a:cs typeface="Times New Roman" panose="02020603050405020304" pitchFamily="18" charset="0"/>
              </a:rPr>
              <a:t>using subjective and objective evaluation matrices, </a:t>
            </a:r>
            <a:r>
              <a:rPr lang="en-AG" sz="2000" dirty="0">
                <a:latin typeface="Times New Roman" panose="02020603050405020304" pitchFamily="18" charset="0"/>
                <a:cs typeface="Times New Roman" panose="02020603050405020304" pitchFamily="18" charset="0"/>
              </a:rPr>
              <a:t>we compare the proposed method algorithm </a:t>
            </a:r>
            <a:r>
              <a:rPr lang="en-GB" sz="2000" dirty="0">
                <a:latin typeface="Times New Roman" panose="02020603050405020304" pitchFamily="18" charset="0"/>
                <a:cs typeface="Times New Roman" panose="02020603050405020304" pitchFamily="18" charset="0"/>
              </a:rPr>
              <a:t>with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17 </a:t>
            </a:r>
            <a:r>
              <a:rPr lang="en-AG" sz="2000" dirty="0">
                <a:latin typeface="Times New Roman" panose="02020603050405020304" pitchFamily="18" charset="0"/>
                <a:cs typeface="Times New Roman" panose="02020603050405020304" pitchFamily="18" charset="0"/>
              </a:rPr>
              <a:t>state-of-the-art </a:t>
            </a:r>
            <a:r>
              <a:rPr lang="en-GB" sz="2000" dirty="0">
                <a:highlight>
                  <a:srgbClr val="FFFF00"/>
                </a:highlight>
                <a:latin typeface="Calibri" panose="020F0502020204030204" pitchFamily="34" charset="0"/>
                <a:ea typeface="DengXian" panose="02010600030101010101" pitchFamily="2" charset="-122"/>
                <a:cs typeface="Times New Roman" panose="02020603050405020304" pitchFamily="18" charset="0"/>
              </a:rPr>
              <a:t>fusion methods</a:t>
            </a:r>
            <a:r>
              <a:rPr lang="en-AG" sz="2000" dirty="0">
                <a:latin typeface="Times New Roman" panose="02020603050405020304" pitchFamily="18" charset="0"/>
                <a:cs typeface="Times New Roman" panose="02020603050405020304" pitchFamily="18" charset="0"/>
              </a:rPr>
              <a:t> to demonstrate its effectiveness</a:t>
            </a:r>
            <a:r>
              <a:rPr lang="en-GB" sz="2000" dirty="0">
                <a:latin typeface="Times New Roman" panose="02020603050405020304" pitchFamily="18" charset="0"/>
                <a:cs typeface="Times New Roman" panose="02020603050405020304" pitchFamily="18" charset="0"/>
              </a:rPr>
              <a:t>.</a:t>
            </a:r>
            <a:endParaRPr lang="en-AG"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7925E7D9-B2B0-49BF-A7CC-8538F6E1CCFC}"/>
              </a:ext>
            </a:extLst>
          </p:cNvPr>
          <p:cNvSpPr/>
          <p:nvPr/>
        </p:nvSpPr>
        <p:spPr>
          <a:xfrm>
            <a:off x="96603" y="1544211"/>
            <a:ext cx="11910448" cy="1561005"/>
          </a:xfrm>
          <a:prstGeom prst="rect">
            <a:avLst/>
          </a:prstGeom>
        </p:spPr>
        <p:txBody>
          <a:bodyPr wrap="square">
            <a:spAutoFit/>
          </a:bodyPr>
          <a:lstStyle/>
          <a:p>
            <a:pPr algn="just">
              <a:lnSpc>
                <a:spcPct val="107000"/>
              </a:lnSpc>
              <a:spcAft>
                <a:spcPts val="800"/>
              </a:spcAft>
            </a:pPr>
            <a:r>
              <a:rPr lang="en-GB" dirty="0">
                <a:latin typeface="Times New Roman" panose="02020603050405020304" pitchFamily="18" charset="0"/>
                <a:ea typeface="DengXian" panose="02010600030101010101" pitchFamily="2" charset="-122"/>
                <a:cs typeface="Times New Roman" panose="02020603050405020304" pitchFamily="18" charset="0"/>
              </a:rPr>
              <a:t>Cross Bilateral Filter (CBF), Sparse Convolutional Representation (ConvSR), </a:t>
            </a:r>
            <a:r>
              <a:rPr lang="en-GB" dirty="0" err="1">
                <a:latin typeface="Times New Roman" panose="02020603050405020304" pitchFamily="18" charset="0"/>
                <a:ea typeface="DengXian" panose="02010600030101010101" pitchFamily="2" charset="-122"/>
                <a:cs typeface="Times New Roman" panose="02020603050405020304" pitchFamily="18" charset="0"/>
              </a:rPr>
              <a:t>Structaware</a:t>
            </a:r>
            <a:r>
              <a:rPr lang="en-GB" dirty="0">
                <a:latin typeface="Times New Roman" panose="02020603050405020304" pitchFamily="18" charset="0"/>
                <a:ea typeface="DengXian" panose="02010600030101010101" pitchFamily="2" charset="-122"/>
                <a:cs typeface="Times New Roman" panose="02020603050405020304" pitchFamily="18" charset="0"/>
              </a:rPr>
              <a:t>, Discrete Cosine Harmonic Wavelet Transform (DCHWT), </a:t>
            </a:r>
            <a:r>
              <a:rPr lang="en-GB" dirty="0" err="1">
                <a:latin typeface="Times New Roman" panose="02020603050405020304" pitchFamily="18" charset="0"/>
                <a:ea typeface="DengXian" panose="02010600030101010101" pitchFamily="2" charset="-122"/>
                <a:cs typeface="Times New Roman" panose="02020603050405020304" pitchFamily="18" charset="0"/>
              </a:rPr>
              <a:t>HybridMSD</a:t>
            </a:r>
            <a:r>
              <a:rPr lang="en-GB" dirty="0">
                <a:latin typeface="Times New Roman" panose="02020603050405020304" pitchFamily="18" charset="0"/>
                <a:ea typeface="DengXian" panose="02010600030101010101" pitchFamily="2" charset="-122"/>
                <a:cs typeface="Times New Roman" panose="02020603050405020304" pitchFamily="18" charset="0"/>
              </a:rPr>
              <a:t>, DenseFuse, NestFuse, </a:t>
            </a:r>
            <a:r>
              <a:rPr lang="en-GB" dirty="0" err="1">
                <a:latin typeface="Times New Roman" panose="02020603050405020304" pitchFamily="18" charset="0"/>
                <a:ea typeface="DengXian" panose="02010600030101010101" pitchFamily="2" charset="-122"/>
                <a:cs typeface="Times New Roman" panose="02020603050405020304" pitchFamily="18" charset="0"/>
              </a:rPr>
              <a:t>DDcGan</a:t>
            </a:r>
            <a:r>
              <a:rPr lang="en-GB" dirty="0">
                <a:latin typeface="Times New Roman" panose="02020603050405020304" pitchFamily="18" charset="0"/>
                <a:ea typeface="DengXian" panose="02010600030101010101" pitchFamily="2" charset="-122"/>
                <a:cs typeface="Times New Roman" panose="02020603050405020304" pitchFamily="18" charset="0"/>
              </a:rPr>
              <a:t>, MEF-GAN, Image fusion network based on Proportional Maintenance of Gradient and Intensity (PMGI ),CNN , </a:t>
            </a:r>
            <a:r>
              <a:rPr lang="en-GB" dirty="0" err="1">
                <a:latin typeface="Times New Roman" panose="02020603050405020304" pitchFamily="18" charset="0"/>
                <a:ea typeface="DengXian" panose="02010600030101010101" pitchFamily="2" charset="-122"/>
                <a:cs typeface="Times New Roman" panose="02020603050405020304" pitchFamily="18" charset="0"/>
              </a:rPr>
              <a:t>MDlattLRR</a:t>
            </a:r>
            <a:r>
              <a:rPr lang="en-GB" dirty="0">
                <a:latin typeface="Times New Roman" panose="02020603050405020304" pitchFamily="18" charset="0"/>
                <a:ea typeface="DengXian" panose="02010600030101010101" pitchFamily="2" charset="-122"/>
                <a:cs typeface="Times New Roman" panose="02020603050405020304" pitchFamily="18" charset="0"/>
              </a:rPr>
              <a:t>, Multi-layer Deep Features Fusion Method (VggML), Image Fusion Framework based on Convolutional Neural Network (IFCNN) (elementwise-maximum), Unified Unsupervised Image Fusion(U2Fusion), </a:t>
            </a:r>
            <a:r>
              <a:rPr lang="en-GB" dirty="0" err="1">
                <a:latin typeface="Times New Roman" panose="02020603050405020304" pitchFamily="18" charset="0"/>
                <a:ea typeface="DengXian" panose="02010600030101010101" pitchFamily="2" charset="-122"/>
                <a:cs typeface="Times New Roman" panose="02020603050405020304" pitchFamily="18" charset="0"/>
              </a:rPr>
              <a:t>ResNet-Zca</a:t>
            </a:r>
            <a:r>
              <a:rPr lang="en-GB" dirty="0">
                <a:latin typeface="Times New Roman" panose="02020603050405020304" pitchFamily="18" charset="0"/>
                <a:ea typeface="DengXian" panose="02010600030101010101" pitchFamily="2" charset="-122"/>
                <a:cs typeface="Times New Roman" panose="02020603050405020304" pitchFamily="18" charset="0"/>
              </a:rPr>
              <a:t>, and Residual Fusion Network for infrared and visible images(RFN-Nest).</a:t>
            </a:r>
            <a:endParaRPr lang="en-AG" sz="14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635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9E14-B9BC-4309-9A5B-046572809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787" y="0"/>
            <a:ext cx="6813878" cy="6858000"/>
          </a:xfrm>
          <a:prstGeom prst="rect">
            <a:avLst/>
          </a:prstGeom>
        </p:spPr>
      </p:pic>
      <p:sp>
        <p:nvSpPr>
          <p:cNvPr id="6" name="Rectangle 5">
            <a:extLst>
              <a:ext uri="{FF2B5EF4-FFF2-40B4-BE49-F238E27FC236}">
                <a16:creationId xmlns:a16="http://schemas.microsoft.com/office/drawing/2014/main" id="{BC7A4ABE-9C4F-4B06-9418-82B687955C4A}"/>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960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E67D5-A137-452D-B56E-A5255EB0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469" y="0"/>
            <a:ext cx="6059061" cy="6858000"/>
          </a:xfrm>
          <a:prstGeom prst="rect">
            <a:avLst/>
          </a:prstGeom>
        </p:spPr>
      </p:pic>
      <p:sp>
        <p:nvSpPr>
          <p:cNvPr id="6" name="Rectangle 5">
            <a:extLst>
              <a:ext uri="{FF2B5EF4-FFF2-40B4-BE49-F238E27FC236}">
                <a16:creationId xmlns:a16="http://schemas.microsoft.com/office/drawing/2014/main" id="{71DB99DE-0F38-4D81-981E-583F005E5341}"/>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71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7DEDD9-C4FC-46A2-A3FD-7CE4A9E8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436" y="0"/>
            <a:ext cx="6091128" cy="6858000"/>
          </a:xfrm>
          <a:prstGeom prst="rect">
            <a:avLst/>
          </a:prstGeom>
        </p:spPr>
      </p:pic>
      <p:sp>
        <p:nvSpPr>
          <p:cNvPr id="7" name="Rectangle 6">
            <a:extLst>
              <a:ext uri="{FF2B5EF4-FFF2-40B4-BE49-F238E27FC236}">
                <a16:creationId xmlns:a16="http://schemas.microsoft.com/office/drawing/2014/main" id="{F50A802F-75B6-406D-8EE3-960AB8196CD0}"/>
              </a:ext>
            </a:extLst>
          </p:cNvPr>
          <p:cNvSpPr/>
          <p:nvPr/>
        </p:nvSpPr>
        <p:spPr>
          <a:xfrm>
            <a:off x="94003" y="108028"/>
            <a:ext cx="2871387" cy="669639"/>
          </a:xfrm>
          <a:prstGeom prst="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Subjective evaluation </a:t>
            </a:r>
            <a:endParaRPr lang="en-AG"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88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2D25F7-D8AC-4790-9D1F-CD83B7906961}"/>
              </a:ext>
            </a:extLst>
          </p:cNvPr>
          <p:cNvSpPr/>
          <p:nvPr/>
        </p:nvSpPr>
        <p:spPr>
          <a:xfrm>
            <a:off x="50367" y="4100139"/>
            <a:ext cx="11966766" cy="646331"/>
          </a:xfrm>
          <a:prstGeom prst="rect">
            <a:avLst/>
          </a:prstGeom>
        </p:spPr>
        <p:txBody>
          <a:bodyPr wrap="square">
            <a:spAutoFit/>
          </a:bodyPr>
          <a:lstStyle/>
          <a:p>
            <a:pPr marL="285750" indent="-285750">
              <a:buFont typeface="Wingdings" panose="05000000000000000000" pitchFamily="2" charset="2"/>
              <a:buChar char="ü"/>
            </a:pPr>
            <a:r>
              <a:rPr lang="en-GB" b="1" dirty="0">
                <a:latin typeface="Times New Roman" panose="02020603050405020304" pitchFamily="18" charset="0"/>
                <a:ea typeface="DengXian" panose="02010600030101010101" pitchFamily="2" charset="-122"/>
                <a:cs typeface="Times New Roman" panose="02020603050405020304" pitchFamily="18" charset="0"/>
              </a:rPr>
              <a:t>EI and SF </a:t>
            </a:r>
            <a:r>
              <a:rPr lang="en-GB" dirty="0">
                <a:latin typeface="Times New Roman" panose="02020603050405020304" pitchFamily="18" charset="0"/>
                <a:ea typeface="DengXian" panose="02010600030101010101" pitchFamily="2" charset="-122"/>
                <a:cs typeface="Times New Roman" panose="02020603050405020304" pitchFamily="18" charset="0"/>
              </a:rPr>
              <a:t>determine whether the fusion image extracts more edge and detail information; a high value of EI and SF indicates that the fusion image extracts more edge and detail information</a:t>
            </a:r>
            <a:endParaRPr lang="en-AG"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CFC3C2D-91FE-4FA6-9FFB-9BD2FF72C574}"/>
              </a:ext>
            </a:extLst>
          </p:cNvPr>
          <p:cNvSpPr/>
          <p:nvPr/>
        </p:nvSpPr>
        <p:spPr>
          <a:xfrm>
            <a:off x="50367" y="4760092"/>
            <a:ext cx="12095397" cy="923330"/>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is obtained in </a:t>
            </a:r>
            <a:r>
              <a:rPr lang="en-GB" b="1" dirty="0">
                <a:latin typeface="Times New Roman" panose="02020603050405020304" pitchFamily="18" charset="0"/>
                <a:ea typeface="DengXian" panose="02010600030101010101" pitchFamily="2" charset="-122"/>
                <a:cs typeface="Times New Roman" panose="02020603050405020304" pitchFamily="18" charset="0"/>
              </a:rPr>
              <a:t>EN</a:t>
            </a:r>
            <a:r>
              <a:rPr lang="en-GB" dirty="0">
                <a:latin typeface="Times New Roman" panose="02020603050405020304" pitchFamily="18" charset="0"/>
                <a:ea typeface="DengXian" panose="02010600030101010101" pitchFamily="2" charset="-122"/>
                <a:cs typeface="Times New Roman" panose="02020603050405020304" pitchFamily="18" charset="0"/>
              </a:rPr>
              <a:t>, indicating that the fused image contains more information.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best value in the </a:t>
            </a:r>
            <a:r>
              <a:rPr lang="en-GB" b="1" dirty="0">
                <a:latin typeface="Times New Roman" panose="02020603050405020304" pitchFamily="18" charset="0"/>
                <a:ea typeface="DengXian" panose="02010600030101010101" pitchFamily="2" charset="-122"/>
                <a:cs typeface="Times New Roman" panose="02020603050405020304" pitchFamily="18" charset="0"/>
              </a:rPr>
              <a:t>SCD and MI </a:t>
            </a:r>
            <a:r>
              <a:rPr lang="en-GB" dirty="0">
                <a:latin typeface="Times New Roman" panose="02020603050405020304" pitchFamily="18" charset="0"/>
                <a:ea typeface="DengXian" panose="02010600030101010101" pitchFamily="2" charset="-122"/>
                <a:cs typeface="Times New Roman" panose="02020603050405020304" pitchFamily="18" charset="0"/>
              </a:rPr>
              <a:t>indicates that the fused image retains sufficient information from the source images and is more similar to the source images</a:t>
            </a:r>
            <a:endParaRPr lang="en-AG"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491243-BF86-4019-9EB7-C65C511535E8}"/>
              </a:ext>
            </a:extLst>
          </p:cNvPr>
          <p:cNvSpPr/>
          <p:nvPr/>
        </p:nvSpPr>
        <p:spPr>
          <a:xfrm>
            <a:off x="50367" y="5565338"/>
            <a:ext cx="11643918"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optimum value in </a:t>
            </a:r>
            <a:r>
              <a:rPr lang="en-GB" b="1" dirty="0">
                <a:latin typeface="Times New Roman" panose="02020603050405020304" pitchFamily="18" charset="0"/>
                <a:ea typeface="DengXian" panose="02010600030101010101" pitchFamily="2" charset="-122"/>
                <a:cs typeface="Times New Roman" panose="02020603050405020304" pitchFamily="18" charset="0"/>
              </a:rPr>
              <a:t>VIFF</a:t>
            </a:r>
            <a:r>
              <a:rPr lang="en-GB" dirty="0">
                <a:latin typeface="Times New Roman" panose="02020603050405020304" pitchFamily="18" charset="0"/>
                <a:ea typeface="DengXian" panose="02010600030101010101" pitchFamily="2" charset="-122"/>
                <a:cs typeface="Times New Roman" panose="02020603050405020304" pitchFamily="18" charset="0"/>
              </a:rPr>
              <a:t>, which indicates that the image is more natural or realistic. </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optimal values of </a:t>
            </a:r>
            <a:r>
              <a:rPr lang="en-GB" b="1" dirty="0">
                <a:latin typeface="Times New Roman" panose="02020603050405020304" pitchFamily="18" charset="0"/>
                <a:ea typeface="DengXian" panose="02010600030101010101" pitchFamily="2" charset="-122"/>
                <a:cs typeface="Times New Roman" panose="02020603050405020304" pitchFamily="18" charset="0"/>
              </a:rPr>
              <a:t>DF and SD </a:t>
            </a:r>
            <a:r>
              <a:rPr lang="en-GB" dirty="0">
                <a:latin typeface="Times New Roman" panose="02020603050405020304" pitchFamily="18" charset="0"/>
                <a:ea typeface="DengXian" panose="02010600030101010101" pitchFamily="2" charset="-122"/>
                <a:cs typeface="Times New Roman" panose="02020603050405020304" pitchFamily="18" charset="0"/>
              </a:rPr>
              <a:t>indicate that the contrast of fused images is high.</a:t>
            </a:r>
            <a:endParaRPr lang="en-AG"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A293676-C78F-4132-A9CE-720368C58F03}"/>
              </a:ext>
            </a:extLst>
          </p:cNvPr>
          <p:cNvSpPr/>
          <p:nvPr/>
        </p:nvSpPr>
        <p:spPr>
          <a:xfrm>
            <a:off x="50367" y="986569"/>
            <a:ext cx="2592199" cy="2585323"/>
          </a:xfrm>
          <a:prstGeom prst="rect">
            <a:avLst/>
          </a:prstGeom>
        </p:spPr>
        <p:txBody>
          <a:bodyPr wrap="square">
            <a:spAutoFit/>
          </a:bodyPr>
          <a:lstStyle/>
          <a:p>
            <a:pPr marL="285750" indent="-285750">
              <a:buFont typeface="Wingdings" panose="05000000000000000000" pitchFamily="2" charset="2"/>
              <a:buChar char="q"/>
            </a:pPr>
            <a:r>
              <a:rPr lang="en-GB" dirty="0">
                <a:latin typeface="Times New Roman" panose="02020603050405020304" pitchFamily="18" charset="0"/>
                <a:ea typeface="DengXian" panose="02010600030101010101" pitchFamily="2" charset="-122"/>
                <a:cs typeface="Times New Roman" panose="02020603050405020304" pitchFamily="18" charset="0"/>
              </a:rPr>
              <a:t>In general, among them,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lower the value of the Cross Entropy </a:t>
            </a:r>
            <a:r>
              <a:rPr lang="en-GB" dirty="0">
                <a:latin typeface="Times New Roman" panose="02020603050405020304" pitchFamily="18" charset="0"/>
                <a:ea typeface="DengXian" panose="02010600030101010101" pitchFamily="2" charset="-122"/>
                <a:cs typeface="Times New Roman" panose="02020603050405020304" pitchFamily="18" charset="0"/>
              </a:rPr>
              <a:t>and the </a:t>
            </a:r>
            <a:r>
              <a:rPr lang="en-GB" dirty="0">
                <a:highlight>
                  <a:srgbClr val="FFFF00"/>
                </a:highlight>
                <a:latin typeface="Times New Roman" panose="02020603050405020304" pitchFamily="18" charset="0"/>
                <a:ea typeface="DengXian" panose="02010600030101010101" pitchFamily="2" charset="-122"/>
                <a:cs typeface="Times New Roman" panose="02020603050405020304" pitchFamily="18" charset="0"/>
              </a:rPr>
              <a:t>N^{ab/f}, </a:t>
            </a:r>
            <a:r>
              <a:rPr lang="en-GB" dirty="0">
                <a:latin typeface="Times New Roman" panose="02020603050405020304" pitchFamily="18" charset="0"/>
                <a:ea typeface="DengXian" panose="02010600030101010101" pitchFamily="2" charset="-122"/>
                <a:cs typeface="Times New Roman" panose="02020603050405020304" pitchFamily="18" charset="0"/>
              </a:rPr>
              <a:t>and the higher the other values, the better the fusion quality of the image. </a:t>
            </a:r>
            <a:endParaRPr lang="en-AG"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F02D6C7-3992-4DDF-874D-501831C1EA3F}"/>
              </a:ext>
            </a:extLst>
          </p:cNvPr>
          <p:cNvSpPr/>
          <p:nvPr/>
        </p:nvSpPr>
        <p:spPr>
          <a:xfrm>
            <a:off x="100959" y="6211669"/>
            <a:ext cx="10698243" cy="646331"/>
          </a:xfrm>
          <a:prstGeom prst="rect">
            <a:avLst/>
          </a:prstGeom>
        </p:spPr>
        <p:txBody>
          <a:bodyPr wrap="square">
            <a:spAutoFit/>
          </a:bodyPr>
          <a:lstStyle/>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The bad results of Q^{ab/f} and  N^{ab/f} mean that the fusion image may have more noise.</a:t>
            </a:r>
          </a:p>
          <a:p>
            <a:pPr marL="285750" indent="-285750">
              <a:buFont typeface="Wingdings" panose="05000000000000000000" pitchFamily="2" charset="2"/>
              <a:buChar char="ü"/>
            </a:pPr>
            <a:r>
              <a:rPr lang="en-GB" dirty="0">
                <a:latin typeface="Times New Roman" panose="02020603050405020304" pitchFamily="18" charset="0"/>
                <a:ea typeface="DengXian" panose="02010600030101010101" pitchFamily="2" charset="-122"/>
                <a:cs typeface="Times New Roman" panose="02020603050405020304" pitchFamily="18" charset="0"/>
              </a:rPr>
              <a:t> The larger the Cross Entropy (CE) value, the greater the information difference between images</a:t>
            </a:r>
            <a:endParaRPr lang="en-A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8FE8912-401F-447A-98E3-50D329175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745" y="470534"/>
            <a:ext cx="9275104" cy="3365481"/>
          </a:xfrm>
          <a:prstGeom prst="rect">
            <a:avLst/>
          </a:prstGeom>
        </p:spPr>
      </p:pic>
      <p:sp>
        <p:nvSpPr>
          <p:cNvPr id="14" name="Rectangle: Rounded Corners 13">
            <a:extLst>
              <a:ext uri="{FF2B5EF4-FFF2-40B4-BE49-F238E27FC236}">
                <a16:creationId xmlns:a16="http://schemas.microsoft.com/office/drawing/2014/main" id="{FE926D4C-36E3-4853-96F6-1268E26ED3A3}"/>
              </a:ext>
            </a:extLst>
          </p:cNvPr>
          <p:cNvSpPr/>
          <p:nvPr/>
        </p:nvSpPr>
        <p:spPr>
          <a:xfrm>
            <a:off x="0" y="200346"/>
            <a:ext cx="2592198"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fontScale="92500"/>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Objective Evaluation </a:t>
            </a:r>
          </a:p>
        </p:txBody>
      </p:sp>
    </p:spTree>
    <p:extLst>
      <p:ext uri="{BB962C8B-B14F-4D97-AF65-F5344CB8AC3E}">
        <p14:creationId xmlns:p14="http://schemas.microsoft.com/office/powerpoint/2010/main" val="14902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C7140F7E-9352-48C8-AA81-8E95033BFE8E}"/>
              </a:ext>
            </a:extLst>
          </p:cNvPr>
          <p:cNvSpPr>
            <a:spLocks noGrp="1"/>
          </p:cNvSpPr>
          <p:nvPr>
            <p:ph type="sldNum" idx="12"/>
          </p:nvPr>
        </p:nvSpPr>
        <p:spPr>
          <a:xfrm>
            <a:off x="4297651" y="0"/>
            <a:ext cx="548700" cy="305400"/>
          </a:xfrm>
        </p:spPr>
        <p:txBody>
          <a:bodyPr/>
          <a:lstStyle/>
          <a:p>
            <a:fld id="{00000000-1234-1234-1234-123412341234}" type="slidenum">
              <a:rPr lang="en" smtClean="0"/>
              <a:pPr/>
              <a:t>3</a:t>
            </a:fld>
            <a:endParaRPr lang="en" dirty="0"/>
          </a:p>
        </p:txBody>
      </p:sp>
      <p:sp>
        <p:nvSpPr>
          <p:cNvPr id="5" name="Oval 3">
            <a:extLst>
              <a:ext uri="{FF2B5EF4-FFF2-40B4-BE49-F238E27FC236}">
                <a16:creationId xmlns:a16="http://schemas.microsoft.com/office/drawing/2014/main" id="{12276A90-5E6D-41C9-8F07-6F9AC2917CB3}"/>
              </a:ext>
            </a:extLst>
          </p:cNvPr>
          <p:cNvSpPr/>
          <p:nvPr/>
        </p:nvSpPr>
        <p:spPr>
          <a:xfrm>
            <a:off x="4445786" y="540292"/>
            <a:ext cx="2308860" cy="195072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Image fusion</a:t>
            </a:r>
          </a:p>
        </p:txBody>
      </p:sp>
      <p:sp>
        <p:nvSpPr>
          <p:cNvPr id="6" name="Arrow: Down 4">
            <a:extLst>
              <a:ext uri="{FF2B5EF4-FFF2-40B4-BE49-F238E27FC236}">
                <a16:creationId xmlns:a16="http://schemas.microsoft.com/office/drawing/2014/main" id="{067C9A13-D855-4387-98BA-E8E2EB2D310F}"/>
              </a:ext>
            </a:extLst>
          </p:cNvPr>
          <p:cNvSpPr/>
          <p:nvPr/>
        </p:nvSpPr>
        <p:spPr>
          <a:xfrm rot="5400000">
            <a:off x="3760308" y="1140543"/>
            <a:ext cx="560070" cy="78226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Arrow: Right 5">
            <a:extLst>
              <a:ext uri="{FF2B5EF4-FFF2-40B4-BE49-F238E27FC236}">
                <a16:creationId xmlns:a16="http://schemas.microsoft.com/office/drawing/2014/main" id="{97154527-FD81-4421-B624-3C18BBF7F2F9}"/>
              </a:ext>
            </a:extLst>
          </p:cNvPr>
          <p:cNvSpPr/>
          <p:nvPr/>
        </p:nvSpPr>
        <p:spPr>
          <a:xfrm>
            <a:off x="6768956" y="1229974"/>
            <a:ext cx="797913" cy="50682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Rounded Corners 6">
            <a:extLst>
              <a:ext uri="{FF2B5EF4-FFF2-40B4-BE49-F238E27FC236}">
                <a16:creationId xmlns:a16="http://schemas.microsoft.com/office/drawing/2014/main" id="{0AF89581-60D5-48A0-A8E1-E7C96761FCF6}"/>
              </a:ext>
            </a:extLst>
          </p:cNvPr>
          <p:cNvSpPr/>
          <p:nvPr/>
        </p:nvSpPr>
        <p:spPr>
          <a:xfrm>
            <a:off x="127111" y="813597"/>
            <a:ext cx="3416301" cy="144252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p>
          <a:p>
            <a:pPr algn="ctr"/>
            <a:endParaRPr lang="en-US" sz="1800" b="1" dirty="0"/>
          </a:p>
          <a:p>
            <a:pPr>
              <a:spcAft>
                <a:spcPts val="600"/>
              </a:spcAft>
            </a:pPr>
            <a:endParaRPr lang="en-US" sz="1800" b="1" dirty="0"/>
          </a:p>
          <a:p>
            <a:pPr algn="ctr"/>
            <a:endParaRPr lang="en-US" sz="1800" b="1" dirty="0"/>
          </a:p>
          <a:p>
            <a:pPr algn="ctr">
              <a:spcAft>
                <a:spcPts val="600"/>
              </a:spcAft>
            </a:pPr>
            <a:r>
              <a:rPr lang="en-US" sz="1800" b="1" u="sng" dirty="0">
                <a:solidFill>
                  <a:schemeClr val="tx1"/>
                </a:solidFill>
              </a:rPr>
              <a:t>Objective</a:t>
            </a:r>
          </a:p>
          <a:p>
            <a:pPr marL="285720" indent="-285720">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Fusion of Infrared and visible image based deep learning </a:t>
            </a:r>
          </a:p>
          <a:p>
            <a:pPr algn="ctr"/>
            <a:endParaRPr lang="en-US" dirty="0"/>
          </a:p>
          <a:p>
            <a:pPr algn="ctr"/>
            <a:endParaRPr lang="en-US" dirty="0"/>
          </a:p>
          <a:p>
            <a:pPr algn="ctr"/>
            <a:endParaRPr lang="en-US" dirty="0"/>
          </a:p>
          <a:p>
            <a:pPr algn="ctr"/>
            <a:endParaRPr lang="en-US" dirty="0"/>
          </a:p>
        </p:txBody>
      </p:sp>
      <p:sp>
        <p:nvSpPr>
          <p:cNvPr id="9" name="Rectangle: Rounded Corners 9">
            <a:extLst>
              <a:ext uri="{FF2B5EF4-FFF2-40B4-BE49-F238E27FC236}">
                <a16:creationId xmlns:a16="http://schemas.microsoft.com/office/drawing/2014/main" id="{DC98FAE7-6791-4B40-BC4A-A98C83213897}"/>
              </a:ext>
            </a:extLst>
          </p:cNvPr>
          <p:cNvSpPr/>
          <p:nvPr/>
        </p:nvSpPr>
        <p:spPr>
          <a:xfrm>
            <a:off x="7709483" y="440564"/>
            <a:ext cx="4355406" cy="224391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sz="1800" b="1" u="sng" dirty="0">
                <a:solidFill>
                  <a:schemeClr val="tx1"/>
                </a:solidFill>
                <a:latin typeface="Times New Roman" panose="02020603050405020304" pitchFamily="18" charset="0"/>
                <a:ea typeface="宋体" panose="02010600030101010101" pitchFamily="2" charset="-122"/>
              </a:rPr>
              <a:t>Definition</a:t>
            </a:r>
            <a:r>
              <a:rPr lang="en-US" sz="1800" b="1" u="sng" dirty="0">
                <a:latin typeface="Times New Roman" panose="02020603050405020304" pitchFamily="18" charset="0"/>
                <a:ea typeface="宋体" panose="02010600030101010101" pitchFamily="2" charset="-122"/>
              </a:rPr>
              <a:t> </a:t>
            </a:r>
          </a:p>
          <a:p>
            <a:pPr marL="285720" indent="-28572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Image fusion is part of DIP which combines information from Multiple input according to the salient property of each pixel, form one better informative output</a:t>
            </a:r>
          </a:p>
        </p:txBody>
      </p:sp>
      <p:sp>
        <p:nvSpPr>
          <p:cNvPr id="10" name="Arrow: Right 12">
            <a:extLst>
              <a:ext uri="{FF2B5EF4-FFF2-40B4-BE49-F238E27FC236}">
                <a16:creationId xmlns:a16="http://schemas.microsoft.com/office/drawing/2014/main" id="{5C331891-4656-4C11-8C80-EDC75AD67650}"/>
              </a:ext>
            </a:extLst>
          </p:cNvPr>
          <p:cNvSpPr/>
          <p:nvPr/>
        </p:nvSpPr>
        <p:spPr>
          <a:xfrm rot="7225704">
            <a:off x="4355752" y="2311667"/>
            <a:ext cx="751703"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Google Shape;157;p14">
            <a:extLst>
              <a:ext uri="{FF2B5EF4-FFF2-40B4-BE49-F238E27FC236}">
                <a16:creationId xmlns:a16="http://schemas.microsoft.com/office/drawing/2014/main" id="{5BB34FB9-7D3F-4C0E-B698-B8FF1BB39777}"/>
              </a:ext>
            </a:extLst>
          </p:cNvPr>
          <p:cNvSpPr txBox="1">
            <a:spLocks noGrp="1"/>
          </p:cNvSpPr>
          <p:nvPr>
            <p:ph type="title"/>
          </p:nvPr>
        </p:nvSpPr>
        <p:spPr>
          <a:xfrm>
            <a:off x="22798" y="48726"/>
            <a:ext cx="2308861" cy="513347"/>
          </a:xfrm>
          <a:prstGeom prst="rect">
            <a:avLst/>
          </a:prstGeom>
        </p:spPr>
        <p:txBody>
          <a:bodyPr spcFirstLastPara="1" wrap="square" lIns="0" tIns="0" rIns="0" bIns="0" anchor="b" anchorCtr="0">
            <a:noAutofit/>
          </a:bodyPr>
          <a:lstStyle/>
          <a:p>
            <a:pPr>
              <a:spcAft>
                <a:spcPts val="600"/>
              </a:spcAft>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p:txBody>
      </p:sp>
      <p:sp>
        <p:nvSpPr>
          <p:cNvPr id="14" name="Rectangle 13">
            <a:extLst>
              <a:ext uri="{FF2B5EF4-FFF2-40B4-BE49-F238E27FC236}">
                <a16:creationId xmlns:a16="http://schemas.microsoft.com/office/drawing/2014/main" id="{D0A9C4F3-9CBC-4FB3-890F-6041AF633E76}"/>
              </a:ext>
            </a:extLst>
          </p:cNvPr>
          <p:cNvSpPr/>
          <p:nvPr/>
        </p:nvSpPr>
        <p:spPr>
          <a:xfrm>
            <a:off x="826781" y="3128188"/>
            <a:ext cx="4915948" cy="2477601"/>
          </a:xfrm>
          <a:prstGeom prst="rect">
            <a:avLst/>
          </a:prstGeom>
        </p:spPr>
        <p:txBody>
          <a:bodyPr wrap="square">
            <a:spAutoFit/>
          </a:bodyPr>
          <a:lstStyle/>
          <a:p>
            <a:pPr indent="127000" algn="just">
              <a:lnSpc>
                <a:spcPts val="2000"/>
              </a:lnSpc>
              <a:spcBef>
                <a:spcPts val="600"/>
              </a:spcBef>
              <a:spcAft>
                <a:spcPts val="1200"/>
              </a:spcAft>
            </a:pPr>
            <a:r>
              <a:rPr lang="en-US" kern="100" dirty="0">
                <a:solidFill>
                  <a:srgbClr val="000000"/>
                </a:solidFill>
                <a:latin typeface="Times New Roman" panose="02020603050405020304" pitchFamily="18" charset="0"/>
                <a:ea typeface="SimSun" panose="02010600030101010101" pitchFamily="2" charset="-122"/>
              </a:rPr>
              <a:t>   </a:t>
            </a:r>
            <a:r>
              <a:rPr lang="en-US" sz="2000" b="1" u="sng" kern="100" dirty="0">
                <a:solidFill>
                  <a:srgbClr val="000000"/>
                </a:solidFill>
                <a:latin typeface="Times New Roman" panose="02020603050405020304" pitchFamily="18" charset="0"/>
                <a:ea typeface="SimSun" panose="02010600030101010101" pitchFamily="2" charset="-122"/>
              </a:rPr>
              <a:t>Image fusion technology applied areas</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medical image fusion</a:t>
            </a:r>
            <a:r>
              <a:rPr lang="en-US" kern="100" baseline="30000" dirty="0">
                <a:solidFill>
                  <a:srgbClr val="000000"/>
                </a:solidFill>
                <a:latin typeface="Times New Roman" panose="02020603050405020304" pitchFamily="18" charset="0"/>
                <a:ea typeface="SimSun" panose="02010600030101010101" pitchFamily="2" charset="-122"/>
              </a:rPr>
              <a:t>[1]</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multi-focus image fusion</a:t>
            </a:r>
            <a:r>
              <a:rPr lang="en-US" kern="100" baseline="30000" dirty="0">
                <a:solidFill>
                  <a:srgbClr val="000000"/>
                </a:solidFill>
                <a:latin typeface="Times New Roman" panose="02020603050405020304" pitchFamily="18" charset="0"/>
                <a:ea typeface="SimSun" panose="02010600030101010101" pitchFamily="2" charset="-122"/>
              </a:rPr>
              <a:t>[2]</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remote sensing image fusion</a:t>
            </a:r>
            <a:r>
              <a:rPr lang="en-US" kern="100" baseline="30000" dirty="0">
                <a:solidFill>
                  <a:srgbClr val="000000"/>
                </a:solidFill>
                <a:latin typeface="Times New Roman" panose="02020603050405020304" pitchFamily="18" charset="0"/>
                <a:ea typeface="SimSun" panose="02010600030101010101" pitchFamily="2" charset="-122"/>
              </a:rPr>
              <a:t>[3]</a:t>
            </a:r>
            <a:r>
              <a:rPr lang="en-US" kern="100" dirty="0">
                <a:solidFill>
                  <a:srgbClr val="000000"/>
                </a:solidFill>
                <a:latin typeface="Times New Roman" panose="02020603050405020304" pitchFamily="18" charset="0"/>
                <a:ea typeface="SimSun" panose="02010600030101010101" pitchFamily="2" charset="-122"/>
              </a:rPr>
              <a:t> </a:t>
            </a: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multi-exposure image fusion</a:t>
            </a:r>
            <a:r>
              <a:rPr lang="en-US" kern="100" baseline="30000" dirty="0">
                <a:solidFill>
                  <a:srgbClr val="000000"/>
                </a:solidFill>
                <a:latin typeface="Times New Roman" panose="02020603050405020304" pitchFamily="18" charset="0"/>
                <a:ea typeface="SimSun" panose="02010600030101010101" pitchFamily="2" charset="-122"/>
              </a:rPr>
              <a:t>[4]</a:t>
            </a:r>
            <a:endParaRPr lang="en-US" kern="100" dirty="0">
              <a:solidFill>
                <a:srgbClr val="000000"/>
              </a:solidFill>
              <a:latin typeface="Times New Roman" panose="02020603050405020304" pitchFamily="18" charset="0"/>
              <a:ea typeface="SimSun" panose="02010600030101010101" pitchFamily="2" charset="-122"/>
            </a:endParaRPr>
          </a:p>
          <a:p>
            <a:pPr marL="1200150" lvl="2" indent="-285750" algn="just">
              <a:lnSpc>
                <a:spcPts val="2000"/>
              </a:lnSpc>
              <a:spcBef>
                <a:spcPts val="600"/>
              </a:spcBef>
              <a:spcAft>
                <a:spcPts val="600"/>
              </a:spcAft>
              <a:buFont typeface="Wingdings" panose="05000000000000000000" pitchFamily="2" charset="2"/>
              <a:buChar char="ü"/>
            </a:pPr>
            <a:r>
              <a:rPr lang="en-US" kern="100" dirty="0">
                <a:solidFill>
                  <a:srgbClr val="000000"/>
                </a:solidFill>
                <a:latin typeface="Times New Roman" panose="02020603050405020304" pitchFamily="18" charset="0"/>
                <a:ea typeface="SimSun" panose="02010600030101010101" pitchFamily="2" charset="-122"/>
              </a:rPr>
              <a:t>visible and infrared image fusion</a:t>
            </a:r>
            <a:r>
              <a:rPr lang="en-US" kern="100" baseline="30000" dirty="0">
                <a:solidFill>
                  <a:srgbClr val="000000"/>
                </a:solidFill>
                <a:latin typeface="Times New Roman" panose="02020603050405020304" pitchFamily="18" charset="0"/>
                <a:ea typeface="SimSun" panose="02010600030101010101" pitchFamily="2" charset="-122"/>
              </a:rPr>
              <a:t>[5]</a:t>
            </a:r>
            <a:r>
              <a:rPr lang="en-US" kern="100" dirty="0">
                <a:solidFill>
                  <a:srgbClr val="000000"/>
                </a:solidFill>
                <a:latin typeface="Times New Roman" panose="02020603050405020304" pitchFamily="18" charset="0"/>
                <a:ea typeface="SimSun" panose="02010600030101010101" pitchFamily="2" charset="-122"/>
              </a:rPr>
              <a:t>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5" name="Rectangle: Rounded Corners 14">
            <a:extLst>
              <a:ext uri="{FF2B5EF4-FFF2-40B4-BE49-F238E27FC236}">
                <a16:creationId xmlns:a16="http://schemas.microsoft.com/office/drawing/2014/main" id="{891437FE-173C-4FFC-A80B-3917B8556E78}"/>
              </a:ext>
            </a:extLst>
          </p:cNvPr>
          <p:cNvSpPr/>
          <p:nvPr/>
        </p:nvSpPr>
        <p:spPr>
          <a:xfrm>
            <a:off x="1565013" y="5220882"/>
            <a:ext cx="3909270" cy="384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G"/>
          </a:p>
        </p:txBody>
      </p:sp>
      <p:sp>
        <p:nvSpPr>
          <p:cNvPr id="2" name="Rectangle 1">
            <a:extLst>
              <a:ext uri="{FF2B5EF4-FFF2-40B4-BE49-F238E27FC236}">
                <a16:creationId xmlns:a16="http://schemas.microsoft.com/office/drawing/2014/main" id="{0CFBAD58-76F8-474F-806B-D2AF8A885C32}"/>
              </a:ext>
            </a:extLst>
          </p:cNvPr>
          <p:cNvSpPr/>
          <p:nvPr/>
        </p:nvSpPr>
        <p:spPr>
          <a:xfrm>
            <a:off x="22798" y="5848693"/>
            <a:ext cx="11937778" cy="1015663"/>
          </a:xfrm>
          <a:prstGeom prst="rect">
            <a:avLst/>
          </a:prstGeom>
        </p:spPr>
        <p:txBody>
          <a:bodyPr wrap="square">
            <a:spAutoFit/>
          </a:bodyPr>
          <a:lstStyle/>
          <a:p>
            <a:pPr marL="342900" indent="-342900" algn="just">
              <a:buFont typeface="Wingdings" panose="05000000000000000000" pitchFamily="2" charset="2"/>
              <a:buChar char="Ø"/>
            </a:pPr>
            <a:r>
              <a:rPr lang="en-US" sz="2000" kern="100" dirty="0">
                <a:latin typeface="Times New Roman" panose="02020603050405020304" pitchFamily="18" charset="0"/>
                <a:ea typeface="宋体" panose="02010600030101010101" pitchFamily="2" charset="-122"/>
              </a:rPr>
              <a:t>The deep fusion of infrared and visible images was the primary focus of this research. Infrared and visible images have good complementarity; thus, infrared and visible image fusion methods are extensively used in military, target detection, pattern recognition, RGBT tracking and other applications.</a:t>
            </a:r>
            <a:endParaRPr lang="en-US" sz="2000" dirty="0"/>
          </a:p>
        </p:txBody>
      </p:sp>
      <p:sp>
        <p:nvSpPr>
          <p:cNvPr id="3" name="Rectangle 2">
            <a:extLst>
              <a:ext uri="{FF2B5EF4-FFF2-40B4-BE49-F238E27FC236}">
                <a16:creationId xmlns:a16="http://schemas.microsoft.com/office/drawing/2014/main" id="{7DD6D342-EF88-4A97-9B97-10DD2525B90F}"/>
              </a:ext>
            </a:extLst>
          </p:cNvPr>
          <p:cNvSpPr/>
          <p:nvPr/>
        </p:nvSpPr>
        <p:spPr>
          <a:xfrm>
            <a:off x="6691751" y="3529278"/>
            <a:ext cx="4440814" cy="1477328"/>
          </a:xfrm>
          <a:prstGeom prst="rect">
            <a:avLst/>
          </a:prstGeom>
        </p:spPr>
        <p:txBody>
          <a:bodyPr wrap="square">
            <a:spAutoFit/>
          </a:bodyPr>
          <a:lstStyle/>
          <a:p>
            <a:pPr marL="285750" indent="-285750" algn="just">
              <a:buFont typeface="Wingdings" panose="05000000000000000000" pitchFamily="2" charset="2"/>
              <a:buChar char="Ø"/>
            </a:pPr>
            <a:r>
              <a:rPr lang="en-US" kern="100" dirty="0">
                <a:solidFill>
                  <a:srgbClr val="000000"/>
                </a:solidFill>
                <a:latin typeface="Times New Roman" panose="02020603050405020304" pitchFamily="18" charset="0"/>
                <a:ea typeface="SimSun" panose="02010600030101010101" pitchFamily="2" charset="-122"/>
              </a:rPr>
              <a:t>The goal of image fusion is to produce a final image that is more accurate and informative than the individual source images by combining data from multiple sensors in parallel. </a:t>
            </a:r>
          </a:p>
        </p:txBody>
      </p:sp>
      <p:sp>
        <p:nvSpPr>
          <p:cNvPr id="12" name="Rectangle 11">
            <a:extLst>
              <a:ext uri="{FF2B5EF4-FFF2-40B4-BE49-F238E27FC236}">
                <a16:creationId xmlns:a16="http://schemas.microsoft.com/office/drawing/2014/main" id="{2DD6EF96-240E-4D8A-9763-21BDB086A025}"/>
              </a:ext>
            </a:extLst>
          </p:cNvPr>
          <p:cNvSpPr/>
          <p:nvPr/>
        </p:nvSpPr>
        <p:spPr>
          <a:xfrm>
            <a:off x="829733" y="3031668"/>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8483E3-7F18-4980-93FE-6CBFFAF3829E}"/>
              </a:ext>
            </a:extLst>
          </p:cNvPr>
          <p:cNvSpPr/>
          <p:nvPr/>
        </p:nvSpPr>
        <p:spPr>
          <a:xfrm>
            <a:off x="6435658" y="3055664"/>
            <a:ext cx="4953000" cy="262264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2">
            <a:extLst>
              <a:ext uri="{FF2B5EF4-FFF2-40B4-BE49-F238E27FC236}">
                <a16:creationId xmlns:a16="http://schemas.microsoft.com/office/drawing/2014/main" id="{BB69ABD1-CDEB-4F3F-B60C-5187AF40087F}"/>
              </a:ext>
            </a:extLst>
          </p:cNvPr>
          <p:cNvSpPr/>
          <p:nvPr/>
        </p:nvSpPr>
        <p:spPr>
          <a:xfrm rot="2888243">
            <a:off x="6187283" y="2258882"/>
            <a:ext cx="901286" cy="707227"/>
          </a:xfrm>
          <a:prstGeom prst="rightArrow">
            <a:avLst>
              <a:gd name="adj1" fmla="val 50000"/>
              <a:gd name="adj2" fmla="val 51389"/>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E64D3E55-9D64-4057-8CE2-74077646FE85}"/>
              </a:ext>
            </a:extLst>
          </p:cNvPr>
          <p:cNvSpPr/>
          <p:nvPr/>
        </p:nvSpPr>
        <p:spPr>
          <a:xfrm>
            <a:off x="8432474" y="3143391"/>
            <a:ext cx="716863" cy="369332"/>
          </a:xfrm>
          <a:prstGeom prst="rect">
            <a:avLst/>
          </a:prstGeom>
        </p:spPr>
        <p:txBody>
          <a:bodyPr wrap="none">
            <a:spAutoFit/>
          </a:bodyPr>
          <a:lstStyle/>
          <a:p>
            <a:pPr algn="ctr">
              <a:spcBef>
                <a:spcPts val="600"/>
              </a:spcBef>
            </a:pPr>
            <a:r>
              <a:rPr lang="en-US" b="1" u="sng" dirty="0">
                <a:latin typeface="Times New Roman" panose="02020603050405020304" pitchFamily="18" charset="0"/>
                <a:ea typeface="宋体" panose="02010600030101010101" pitchFamily="2" charset="-122"/>
              </a:rPr>
              <a:t>Goal </a:t>
            </a:r>
          </a:p>
        </p:txBody>
      </p:sp>
    </p:spTree>
    <p:extLst>
      <p:ext uri="{BB962C8B-B14F-4D97-AF65-F5344CB8AC3E}">
        <p14:creationId xmlns:p14="http://schemas.microsoft.com/office/powerpoint/2010/main" val="3313633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BA7EC99-922C-4A06-8088-B42D4F0D3611}"/>
              </a:ext>
            </a:extLst>
          </p:cNvPr>
          <p:cNvSpPr/>
          <p:nvPr/>
        </p:nvSpPr>
        <p:spPr>
          <a:xfrm>
            <a:off x="0" y="200346"/>
            <a:ext cx="2072081" cy="400110"/>
          </a:xfrm>
          <a:prstGeom prst="roundRect">
            <a:avLst/>
          </a:prstGeom>
          <a:noFill/>
          <a:ln w="25400" cap="flat" cmpd="sng" algn="ctr">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ctr" anchorCtr="0">
            <a:normAutofit/>
          </a:bodyPr>
          <a:lstStyle/>
          <a:p>
            <a:pPr marL="91438" indent="-91438" algn="ctr">
              <a:lnSpc>
                <a:spcPct val="90000"/>
              </a:lnSpc>
              <a:buClr>
                <a:schemeClr val="accent4"/>
              </a:buClr>
              <a:buSzPts val="1800"/>
            </a:pPr>
            <a:r>
              <a:rPr lang="en-US" sz="2400" b="1" dirty="0">
                <a:solidFill>
                  <a:schemeClr val="tx1"/>
                </a:solidFill>
                <a:latin typeface="Times New Roman" panose="02020603050405020304" pitchFamily="18" charset="0"/>
                <a:cs typeface="Times New Roman" panose="02020603050405020304" pitchFamily="18" charset="0"/>
              </a:rPr>
              <a:t>Conclusion</a:t>
            </a:r>
          </a:p>
        </p:txBody>
      </p:sp>
      <p:sp>
        <p:nvSpPr>
          <p:cNvPr id="5" name="Rectangle 4">
            <a:extLst>
              <a:ext uri="{FF2B5EF4-FFF2-40B4-BE49-F238E27FC236}">
                <a16:creationId xmlns:a16="http://schemas.microsoft.com/office/drawing/2014/main" id="{F386183C-343B-4D57-B76F-6D975B3590CB}"/>
              </a:ext>
            </a:extLst>
          </p:cNvPr>
          <p:cNvSpPr/>
          <p:nvPr/>
        </p:nvSpPr>
        <p:spPr>
          <a:xfrm>
            <a:off x="58723" y="974544"/>
            <a:ext cx="11923552" cy="2308324"/>
          </a:xfrm>
          <a:prstGeom prst="rect">
            <a:avLst/>
          </a:prstGeom>
        </p:spPr>
        <p:txBody>
          <a:bodyPr wrap="square">
            <a:spAutoFit/>
          </a:bodyPr>
          <a:lstStyle/>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converted IVIF problem into a blur detection problem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designed blur detection multi path deep neural network with </a:t>
            </a:r>
            <a:r>
              <a:rPr lang="en-US" sz="2400" dirty="0" err="1">
                <a:latin typeface="Times New Roman" panose="02020603050405020304" pitchFamily="18" charset="0"/>
                <a:cs typeface="Times New Roman" panose="02020603050405020304" pitchFamily="18" charset="0"/>
              </a:rPr>
              <a:t>siamese</a:t>
            </a:r>
            <a:r>
              <a:rPr lang="en-US" sz="2400" dirty="0">
                <a:latin typeface="Times New Roman" panose="02020603050405020304" pitchFamily="18" charset="0"/>
                <a:cs typeface="Times New Roman" panose="02020603050405020304" pitchFamily="18" charset="0"/>
              </a:rPr>
              <a:t> and residual structure, using cross domain training methodology to train our proposed network,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combined image enhancement with deep fusion strategy </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verified the superior performance of our proposed method extensively in three public datasets comparing it with 17 state-of-the-art methods. </a:t>
            </a:r>
            <a:endParaRPr lang="en-A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57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6670E8D-18CF-4E21-B3FB-2E07D103DA10}"/>
              </a:ext>
            </a:extLst>
          </p:cNvPr>
          <p:cNvSpPr/>
          <p:nvPr/>
        </p:nvSpPr>
        <p:spPr>
          <a:xfrm>
            <a:off x="2701898" y="746677"/>
            <a:ext cx="480082"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15" name="Rectangle 14">
            <a:extLst>
              <a:ext uri="{FF2B5EF4-FFF2-40B4-BE49-F238E27FC236}">
                <a16:creationId xmlns:a16="http://schemas.microsoft.com/office/drawing/2014/main" id="{7245EEBC-6D41-4586-8253-C211AC99BE7E}"/>
              </a:ext>
            </a:extLst>
          </p:cNvPr>
          <p:cNvSpPr/>
          <p:nvPr/>
        </p:nvSpPr>
        <p:spPr>
          <a:xfrm>
            <a:off x="777235" y="738346"/>
            <a:ext cx="538471"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16" name="Rectangle: Rounded Corners 15">
            <a:extLst>
              <a:ext uri="{FF2B5EF4-FFF2-40B4-BE49-F238E27FC236}">
                <a16:creationId xmlns:a16="http://schemas.microsoft.com/office/drawing/2014/main" id="{A37CA642-87FC-444A-A27E-B47C39AA2D09}"/>
              </a:ext>
            </a:extLst>
          </p:cNvPr>
          <p:cNvSpPr/>
          <p:nvPr/>
        </p:nvSpPr>
        <p:spPr>
          <a:xfrm>
            <a:off x="4554847" y="738346"/>
            <a:ext cx="667222"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17" name="Rectangle 16">
            <a:extLst>
              <a:ext uri="{FF2B5EF4-FFF2-40B4-BE49-F238E27FC236}">
                <a16:creationId xmlns:a16="http://schemas.microsoft.com/office/drawing/2014/main" id="{5B1D7A4F-03BC-4052-AACE-232CA888CCB2}"/>
              </a:ext>
            </a:extLst>
          </p:cNvPr>
          <p:cNvSpPr/>
          <p:nvPr/>
        </p:nvSpPr>
        <p:spPr>
          <a:xfrm>
            <a:off x="197630" y="6091009"/>
            <a:ext cx="11158949" cy="646331"/>
          </a:xfrm>
          <a:prstGeom prst="rect">
            <a:avLst/>
          </a:prstGeom>
        </p:spPr>
        <p:txBody>
          <a:bodyPr wrap="square">
            <a:spAutoFit/>
          </a:bodyPr>
          <a:lstStyle/>
          <a:p>
            <a:r>
              <a:rPr lang="en-US" altLang="en-US" kern="100" dirty="0">
                <a:latin typeface="Times New Roman" panose="02020603050405020304" pitchFamily="18" charset="0"/>
                <a:ea typeface="SimSun" panose="02010600030101010101" pitchFamily="2" charset="-122"/>
              </a:rPr>
              <a:t>Therefore, it is desirable to fuse these two types of images, which can combine the advantages of thermal radiation information in infrared images and detailed texture information in visible image. </a:t>
            </a:r>
          </a:p>
        </p:txBody>
      </p:sp>
      <p:sp>
        <p:nvSpPr>
          <p:cNvPr id="18" name="Rectangle: Rounded Corners 17">
            <a:extLst>
              <a:ext uri="{FF2B5EF4-FFF2-40B4-BE49-F238E27FC236}">
                <a16:creationId xmlns:a16="http://schemas.microsoft.com/office/drawing/2014/main" id="{5C35ABFF-924A-451B-B89E-FBDE1B2703F0}"/>
              </a:ext>
            </a:extLst>
          </p:cNvPr>
          <p:cNvSpPr/>
          <p:nvPr/>
        </p:nvSpPr>
        <p:spPr>
          <a:xfrm>
            <a:off x="62993" y="128625"/>
            <a:ext cx="3334567"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DBB79C09-2F75-4020-8FA2-6141AB811EBB}"/>
              </a:ext>
            </a:extLst>
          </p:cNvPr>
          <p:cNvSpPr/>
          <p:nvPr/>
        </p:nvSpPr>
        <p:spPr>
          <a:xfrm>
            <a:off x="0" y="154436"/>
            <a:ext cx="3392275" cy="338554"/>
          </a:xfrm>
          <a:prstGeom prst="rect">
            <a:avLst/>
          </a:prstGeom>
        </p:spPr>
        <p:txBody>
          <a:bodyPr wrap="none">
            <a:spAutoFit/>
          </a:bodyPr>
          <a:lstStyle/>
          <a:p>
            <a:pPr algn="ctr">
              <a:spcAft>
                <a:spcPts val="600"/>
              </a:spcAft>
            </a:pPr>
            <a:r>
              <a:rPr lang="en-US" sz="1600" b="1" dirty="0">
                <a:solidFill>
                  <a:schemeClr val="tx1"/>
                </a:solidFill>
              </a:rPr>
              <a:t>Infrared and visible image fusion</a:t>
            </a:r>
            <a:endParaRPr lang="en-US" sz="1600" b="1" dirty="0">
              <a:solidFill>
                <a:schemeClr val="bg1"/>
              </a:solidFill>
            </a:endParaRPr>
          </a:p>
        </p:txBody>
      </p:sp>
      <p:pic>
        <p:nvPicPr>
          <p:cNvPr id="25" name="Picture 24">
            <a:extLst>
              <a:ext uri="{FF2B5EF4-FFF2-40B4-BE49-F238E27FC236}">
                <a16:creationId xmlns:a16="http://schemas.microsoft.com/office/drawing/2014/main" id="{55ED30B3-FB4C-4A25-A784-C35E99D7BDBA}"/>
              </a:ext>
            </a:extLst>
          </p:cNvPr>
          <p:cNvPicPr/>
          <p:nvPr/>
        </p:nvPicPr>
        <p:blipFill rotWithShape="1">
          <a:blip r:embed="rId2" cstate="print">
            <a:extLst>
              <a:ext uri="{28A0092B-C50C-407E-A947-70E740481C1C}">
                <a14:useLocalDpi xmlns:a14="http://schemas.microsoft.com/office/drawing/2010/main" val="0"/>
              </a:ext>
            </a:extLst>
          </a:blip>
          <a:srcRect t="70320"/>
          <a:stretch/>
        </p:blipFill>
        <p:spPr>
          <a:xfrm>
            <a:off x="62994" y="1030643"/>
            <a:ext cx="5750578" cy="1576270"/>
          </a:xfrm>
          <a:prstGeom prst="rect">
            <a:avLst/>
          </a:prstGeom>
        </p:spPr>
      </p:pic>
      <p:pic>
        <p:nvPicPr>
          <p:cNvPr id="26" name="Picture 25">
            <a:extLst>
              <a:ext uri="{FF2B5EF4-FFF2-40B4-BE49-F238E27FC236}">
                <a16:creationId xmlns:a16="http://schemas.microsoft.com/office/drawing/2014/main" id="{CA0261E6-C8A1-4E31-B493-81A0DE23A03A}"/>
              </a:ext>
            </a:extLst>
          </p:cNvPr>
          <p:cNvPicPr/>
          <p:nvPr/>
        </p:nvPicPr>
        <p:blipFill rotWithShape="1">
          <a:blip r:embed="rId2" cstate="print">
            <a:extLst>
              <a:ext uri="{28A0092B-C50C-407E-A947-70E740481C1C}">
                <a14:useLocalDpi xmlns:a14="http://schemas.microsoft.com/office/drawing/2010/main" val="0"/>
              </a:ext>
            </a:extLst>
          </a:blip>
          <a:srcRect l="-423" t="38223" r="423" b="32098"/>
          <a:stretch/>
        </p:blipFill>
        <p:spPr>
          <a:xfrm>
            <a:off x="6187119" y="1078808"/>
            <a:ext cx="5885996" cy="1576270"/>
          </a:xfrm>
          <a:prstGeom prst="rect">
            <a:avLst/>
          </a:prstGeom>
        </p:spPr>
      </p:pic>
      <p:sp>
        <p:nvSpPr>
          <p:cNvPr id="27" name="Rectangle 26">
            <a:extLst>
              <a:ext uri="{FF2B5EF4-FFF2-40B4-BE49-F238E27FC236}">
                <a16:creationId xmlns:a16="http://schemas.microsoft.com/office/drawing/2014/main" id="{8025A17E-8DF7-45DC-85AA-D9CA690E794E}"/>
              </a:ext>
            </a:extLst>
          </p:cNvPr>
          <p:cNvSpPr/>
          <p:nvPr/>
        </p:nvSpPr>
        <p:spPr>
          <a:xfrm>
            <a:off x="6857809" y="718091"/>
            <a:ext cx="470693" cy="25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VIS</a:t>
            </a:r>
          </a:p>
        </p:txBody>
      </p:sp>
      <p:sp>
        <p:nvSpPr>
          <p:cNvPr id="28" name="Rectangle 27">
            <a:extLst>
              <a:ext uri="{FF2B5EF4-FFF2-40B4-BE49-F238E27FC236}">
                <a16:creationId xmlns:a16="http://schemas.microsoft.com/office/drawing/2014/main" id="{CD651CA4-8B54-4D84-80C8-4A7962333FA2}"/>
              </a:ext>
            </a:extLst>
          </p:cNvPr>
          <p:cNvSpPr/>
          <p:nvPr/>
        </p:nvSpPr>
        <p:spPr>
          <a:xfrm>
            <a:off x="8866147" y="717194"/>
            <a:ext cx="527940" cy="28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00B0F0"/>
                </a:solidFill>
              </a:rPr>
              <a:t>IR</a:t>
            </a:r>
          </a:p>
        </p:txBody>
      </p:sp>
      <p:sp>
        <p:nvSpPr>
          <p:cNvPr id="29" name="Rectangle: Rounded Corners 28">
            <a:extLst>
              <a:ext uri="{FF2B5EF4-FFF2-40B4-BE49-F238E27FC236}">
                <a16:creationId xmlns:a16="http://schemas.microsoft.com/office/drawing/2014/main" id="{DC1AF064-3934-4821-A94A-933B07C1237A}"/>
              </a:ext>
            </a:extLst>
          </p:cNvPr>
          <p:cNvSpPr/>
          <p:nvPr/>
        </p:nvSpPr>
        <p:spPr>
          <a:xfrm>
            <a:off x="10931732" y="734094"/>
            <a:ext cx="530151" cy="277184"/>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B0F0"/>
                </a:solidFill>
              </a:rPr>
              <a:t>Fused</a:t>
            </a:r>
          </a:p>
        </p:txBody>
      </p:sp>
      <p:sp>
        <p:nvSpPr>
          <p:cNvPr id="31" name="Rectangle 30">
            <a:extLst>
              <a:ext uri="{FF2B5EF4-FFF2-40B4-BE49-F238E27FC236}">
                <a16:creationId xmlns:a16="http://schemas.microsoft.com/office/drawing/2014/main" id="{0AF2DD9F-8DFF-4E4C-AB85-7FAB12C00F09}"/>
              </a:ext>
            </a:extLst>
          </p:cNvPr>
          <p:cNvSpPr/>
          <p:nvPr/>
        </p:nvSpPr>
        <p:spPr>
          <a:xfrm>
            <a:off x="197630" y="2828321"/>
            <a:ext cx="11437899" cy="1508105"/>
          </a:xfrm>
          <a:prstGeom prst="rect">
            <a:avLst/>
          </a:prstGeom>
        </p:spPr>
        <p:txBody>
          <a:bodyPr wrap="square">
            <a:spAutoFit/>
          </a:bodyPr>
          <a:lstStyle/>
          <a:p>
            <a:pPr>
              <a:spcBef>
                <a:spcPts val="600"/>
              </a:spcBef>
              <a:spcAft>
                <a:spcPts val="600"/>
              </a:spcAft>
              <a:defRPr/>
            </a:pPr>
            <a:r>
              <a:rPr lang="en-US" kern="100" dirty="0">
                <a:solidFill>
                  <a:srgbClr val="C00000"/>
                </a:solidFill>
                <a:latin typeface="Times New Roman" panose="02020603050405020304" pitchFamily="18" charset="0"/>
                <a:ea typeface="SimSun" panose="02010600030101010101" pitchFamily="2" charset="-122"/>
              </a:rPr>
              <a:t>Visible Image </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Visible images can provide texture details with high spatial resolution and definition in a manner consistent with the human visual system</a:t>
            </a:r>
            <a:r>
              <a:rPr lang="en-US" sz="1050" dirty="0"/>
              <a:t>.</a:t>
            </a:r>
          </a:p>
          <a:p>
            <a:pPr>
              <a:spcBef>
                <a:spcPts val="600"/>
              </a:spcBef>
              <a:spcAft>
                <a:spcPts val="600"/>
              </a:spcAft>
              <a:buFont typeface="Wingdings" panose="05000000000000000000" pitchFamily="2" charset="2"/>
              <a:buChar char="v"/>
              <a:defRPr/>
            </a:pPr>
            <a:r>
              <a:rPr lang="en-US" kern="100" dirty="0">
                <a:latin typeface="Times New Roman" panose="02020603050405020304" pitchFamily="18" charset="0"/>
                <a:ea typeface="SimSun" panose="02010600030101010101" pitchFamily="2" charset="-122"/>
              </a:rPr>
              <a:t>Get all information from Visible image during night time, low illumination and thick fog/smoke conditions are difficult</a:t>
            </a:r>
          </a:p>
        </p:txBody>
      </p:sp>
      <p:sp>
        <p:nvSpPr>
          <p:cNvPr id="32" name="Rectangle 31">
            <a:extLst>
              <a:ext uri="{FF2B5EF4-FFF2-40B4-BE49-F238E27FC236}">
                <a16:creationId xmlns:a16="http://schemas.microsoft.com/office/drawing/2014/main" id="{E54B93BB-17DD-4BD5-BD7B-FEF0D71B2F32}"/>
              </a:ext>
            </a:extLst>
          </p:cNvPr>
          <p:cNvSpPr/>
          <p:nvPr/>
        </p:nvSpPr>
        <p:spPr>
          <a:xfrm>
            <a:off x="197630" y="4509669"/>
            <a:ext cx="11158949" cy="1431161"/>
          </a:xfrm>
          <a:prstGeom prst="rect">
            <a:avLst/>
          </a:prstGeom>
        </p:spPr>
        <p:txBody>
          <a:bodyPr wrap="square">
            <a:spAutoFit/>
          </a:bodyPr>
          <a:lstStyle/>
          <a:p>
            <a:pPr>
              <a:spcBef>
                <a:spcPts val="600"/>
              </a:spcBef>
              <a:defRPr/>
            </a:pPr>
            <a:r>
              <a:rPr lang="en-US" kern="100" dirty="0">
                <a:solidFill>
                  <a:srgbClr val="C00000"/>
                </a:solidFill>
                <a:latin typeface="Times New Roman" panose="02020603050405020304" pitchFamily="18" charset="0"/>
                <a:ea typeface="SimSun" panose="02010600030101010101" pitchFamily="2" charset="-122"/>
              </a:rPr>
              <a:t>Infrared Image </a:t>
            </a:r>
          </a:p>
          <a:p>
            <a:pPr>
              <a:spcBef>
                <a:spcPts val="600"/>
              </a:spcBef>
              <a:buFont typeface="Wingdings" panose="05000000000000000000" pitchFamily="2" charset="2"/>
              <a:buChar char="q"/>
              <a:defRPr/>
            </a:pPr>
            <a:r>
              <a:rPr lang="en-US" kern="100" dirty="0">
                <a:latin typeface="Times New Roman" panose="02020603050405020304" pitchFamily="18" charset="0"/>
                <a:ea typeface="SimSun" panose="02010600030101010101" pitchFamily="2" charset="-122"/>
              </a:rPr>
              <a:t>Can distinguish targets from their backgrounds based on thermal radiation information in all day/night conditions</a:t>
            </a:r>
            <a:endParaRPr lang="en-US" altLang="en-US" kern="100" dirty="0">
              <a:latin typeface="Times New Roman" panose="02020603050405020304" pitchFamily="18" charset="0"/>
              <a:ea typeface="SimSun" panose="02010600030101010101" pitchFamily="2" charset="-122"/>
            </a:endParaRP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Can not be preferred by the human visual system because it loss special detailed </a:t>
            </a:r>
          </a:p>
          <a:p>
            <a:pPr>
              <a:spcBef>
                <a:spcPts val="600"/>
              </a:spcBef>
              <a:buFont typeface="Wingdings" panose="05000000000000000000" pitchFamily="2" charset="2"/>
              <a:buChar char="q"/>
              <a:defRPr/>
            </a:pPr>
            <a:r>
              <a:rPr lang="en-US" altLang="en-US" kern="100" dirty="0">
                <a:latin typeface="Times New Roman" panose="02020603050405020304" pitchFamily="18" charset="0"/>
                <a:ea typeface="SimSun" panose="02010600030101010101" pitchFamily="2" charset="-122"/>
              </a:rPr>
              <a:t>Has unnatural visual quality. </a:t>
            </a:r>
          </a:p>
        </p:txBody>
      </p:sp>
    </p:spTree>
    <p:extLst>
      <p:ext uri="{BB962C8B-B14F-4D97-AF65-F5344CB8AC3E}">
        <p14:creationId xmlns:p14="http://schemas.microsoft.com/office/powerpoint/2010/main" val="46795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C1AC60-229E-44B6-B21E-24A2EE64E92B}"/>
              </a:ext>
            </a:extLst>
          </p:cNvPr>
          <p:cNvSpPr/>
          <p:nvPr/>
        </p:nvSpPr>
        <p:spPr>
          <a:xfrm>
            <a:off x="218114" y="745053"/>
            <a:ext cx="11755772" cy="605294"/>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v"/>
            </a:pPr>
            <a:r>
              <a:rPr lang="en-US" kern="100" dirty="0">
                <a:latin typeface="Times New Roman" panose="02020603050405020304" pitchFamily="18" charset="0"/>
                <a:ea typeface="楷体" panose="02010609060101010101" pitchFamily="49" charset="-122"/>
              </a:rPr>
              <a:t>Due to the excellent characteristics of fused images, </a:t>
            </a:r>
            <a:r>
              <a:rPr lang="en-US" kern="100" dirty="0">
                <a:solidFill>
                  <a:srgbClr val="000000"/>
                </a:solidFill>
                <a:latin typeface="Times New Roman" panose="02020603050405020304" pitchFamily="18" charset="0"/>
                <a:ea typeface="SimSun" panose="02010600030101010101" pitchFamily="2" charset="-122"/>
              </a:rPr>
              <a:t>the fusion of infrared and visible images has many applications in practice</a:t>
            </a:r>
            <a:r>
              <a:rPr lang="en-US" kern="100" dirty="0">
                <a:latin typeface="Times New Roman" panose="02020603050405020304" pitchFamily="18" charset="0"/>
                <a:ea typeface="楷体" panose="02010609060101010101" pitchFamily="49" charset="-122"/>
              </a:rPr>
              <a:t>, such as object tracking, target detection in military, medical diagnosis, remote sensing monitoring, etc </a:t>
            </a:r>
          </a:p>
        </p:txBody>
      </p:sp>
      <p:sp>
        <p:nvSpPr>
          <p:cNvPr id="5" name="Rectangle 4">
            <a:extLst>
              <a:ext uri="{FF2B5EF4-FFF2-40B4-BE49-F238E27FC236}">
                <a16:creationId xmlns:a16="http://schemas.microsoft.com/office/drawing/2014/main" id="{55F42731-5BC6-45D2-B1DF-D8173815CF4C}"/>
              </a:ext>
            </a:extLst>
          </p:cNvPr>
          <p:cNvSpPr/>
          <p:nvPr/>
        </p:nvSpPr>
        <p:spPr>
          <a:xfrm>
            <a:off x="218114" y="1862022"/>
            <a:ext cx="2089033" cy="348813"/>
          </a:xfrm>
          <a:prstGeom prst="rect">
            <a:avLst/>
          </a:prstGeom>
        </p:spPr>
        <p:txBody>
          <a:bodyPr wrap="none">
            <a:spAutoFit/>
          </a:bodyPr>
          <a:lstStyle/>
          <a:p>
            <a:pPr marL="342900" lvl="0" indent="-342900" algn="just">
              <a:lnSpc>
                <a:spcPts val="2000"/>
              </a:lnSpc>
              <a:spcAft>
                <a:spcPts val="0"/>
              </a:spcAft>
              <a:buFont typeface="+mj-lt"/>
              <a:buAutoNum type="romanLcPeriod"/>
            </a:pPr>
            <a:r>
              <a:rPr lang="en-US" b="1" kern="100" dirty="0">
                <a:solidFill>
                  <a:srgbClr val="000000"/>
                </a:solidFill>
                <a:latin typeface="Times New Roman" panose="02020603050405020304" pitchFamily="18" charset="0"/>
                <a:ea typeface="SimSun" panose="02010600030101010101" pitchFamily="2" charset="-122"/>
              </a:rPr>
              <a:t>Object tracking</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6" name="Rectangle 5">
            <a:extLst>
              <a:ext uri="{FF2B5EF4-FFF2-40B4-BE49-F238E27FC236}">
                <a16:creationId xmlns:a16="http://schemas.microsoft.com/office/drawing/2014/main" id="{8A1F1343-CB32-4606-B5D5-5177F573AAF8}"/>
              </a:ext>
            </a:extLst>
          </p:cNvPr>
          <p:cNvSpPr/>
          <p:nvPr/>
        </p:nvSpPr>
        <p:spPr>
          <a:xfrm>
            <a:off x="218114" y="2413338"/>
            <a:ext cx="11973885" cy="1200329"/>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due to the limitation of the single mode representation, these tracking methods are not robust. Specifically, the quality of visible images depends on the imaging environment, which means the performance of target tracking is not guaranteed at night or in poor lighting conditions. Similarly, infrared images lack textures and have a poor scene stereoscopic sense, that are also unreliable in certain situations</a:t>
            </a:r>
            <a:endParaRPr lang="en-AG" dirty="0"/>
          </a:p>
        </p:txBody>
      </p:sp>
      <p:sp>
        <p:nvSpPr>
          <p:cNvPr id="7" name="Rectangle 6">
            <a:extLst>
              <a:ext uri="{FF2B5EF4-FFF2-40B4-BE49-F238E27FC236}">
                <a16:creationId xmlns:a16="http://schemas.microsoft.com/office/drawing/2014/main" id="{C4D246A5-6B25-4F34-BCDB-E16B19C1FFD6}"/>
              </a:ext>
            </a:extLst>
          </p:cNvPr>
          <p:cNvSpPr/>
          <p:nvPr/>
        </p:nvSpPr>
        <p:spPr>
          <a:xfrm>
            <a:off x="218113" y="4581973"/>
            <a:ext cx="11878811" cy="923330"/>
          </a:xfrm>
          <a:prstGeom prst="rect">
            <a:avLst/>
          </a:prstGeom>
        </p:spPr>
        <p:txBody>
          <a:bodyPr wrap="square">
            <a:spAutoFit/>
          </a:bodyPr>
          <a:lstStyle/>
          <a:p>
            <a:pPr algn="just"/>
            <a:r>
              <a:rPr lang="en-US" kern="100" dirty="0">
                <a:latin typeface="Times New Roman" panose="02020603050405020304" pitchFamily="18" charset="0"/>
                <a:ea typeface="SimSun" panose="02010600030101010101" pitchFamily="2" charset="-122"/>
              </a:rPr>
              <a:t>Because of poor light condition, fog weather or haze present it is difficult to detect target from only visible image as well as due to loss of texture information of infrared image it’s desirable use fusion of infrared and visible image for target detection by combining or integrating complementary or useful information from source images.</a:t>
            </a:r>
            <a:endParaRPr lang="en-AG" dirty="0"/>
          </a:p>
        </p:txBody>
      </p:sp>
      <p:sp>
        <p:nvSpPr>
          <p:cNvPr id="8" name="Rectangle 7">
            <a:extLst>
              <a:ext uri="{FF2B5EF4-FFF2-40B4-BE49-F238E27FC236}">
                <a16:creationId xmlns:a16="http://schemas.microsoft.com/office/drawing/2014/main" id="{DE2B9682-8FD3-4A26-9169-33EFCC5EADC9}"/>
              </a:ext>
            </a:extLst>
          </p:cNvPr>
          <p:cNvSpPr/>
          <p:nvPr/>
        </p:nvSpPr>
        <p:spPr>
          <a:xfrm>
            <a:off x="189260" y="3829667"/>
            <a:ext cx="3350276" cy="348813"/>
          </a:xfrm>
          <a:prstGeom prst="rect">
            <a:avLst/>
          </a:prstGeom>
        </p:spPr>
        <p:txBody>
          <a:bodyPr wrap="none">
            <a:spAutoFit/>
          </a:bodyPr>
          <a:lstStyle/>
          <a:p>
            <a:pPr marL="400050" lvl="0" indent="-400050" algn="just">
              <a:lnSpc>
                <a:spcPts val="2000"/>
              </a:lnSpc>
              <a:spcAft>
                <a:spcPts val="0"/>
              </a:spcAft>
              <a:buFont typeface="+mj-lt"/>
              <a:buAutoNum type="romanLcPeriod" startAt="2"/>
            </a:pPr>
            <a:r>
              <a:rPr lang="en-US" b="1" kern="100" dirty="0">
                <a:solidFill>
                  <a:srgbClr val="000000"/>
                </a:solidFill>
                <a:latin typeface="Times New Roman" panose="02020603050405020304" pitchFamily="18" charset="0"/>
                <a:ea typeface="SimSun" panose="02010600030101010101" pitchFamily="2" charset="-122"/>
              </a:rPr>
              <a:t>Target detection in military </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9" name="Rectangle 8">
            <a:extLst>
              <a:ext uri="{FF2B5EF4-FFF2-40B4-BE49-F238E27FC236}">
                <a16:creationId xmlns:a16="http://schemas.microsoft.com/office/drawing/2014/main" id="{1ED17623-BD04-47F9-A476-82A0519E031B}"/>
              </a:ext>
            </a:extLst>
          </p:cNvPr>
          <p:cNvSpPr/>
          <p:nvPr/>
        </p:nvSpPr>
        <p:spPr>
          <a:xfrm>
            <a:off x="189260" y="5420120"/>
            <a:ext cx="2351926" cy="348813"/>
          </a:xfrm>
          <a:prstGeom prst="rect">
            <a:avLst/>
          </a:prstGeom>
        </p:spPr>
        <p:txBody>
          <a:bodyPr wrap="none">
            <a:spAutoFit/>
          </a:bodyPr>
          <a:lstStyle/>
          <a:p>
            <a:pPr marL="400050" lvl="0" indent="-400050" algn="just">
              <a:lnSpc>
                <a:spcPts val="2000"/>
              </a:lnSpc>
              <a:spcAft>
                <a:spcPts val="0"/>
              </a:spcAft>
              <a:buFont typeface="+mj-lt"/>
              <a:buAutoNum type="romanLcPeriod" startAt="3"/>
            </a:pPr>
            <a:r>
              <a:rPr lang="en-US" b="1" kern="100" dirty="0">
                <a:solidFill>
                  <a:srgbClr val="000000"/>
                </a:solidFill>
                <a:latin typeface="Times New Roman" panose="02020603050405020304" pitchFamily="18" charset="0"/>
                <a:ea typeface="SimSun" panose="02010600030101010101" pitchFamily="2" charset="-122"/>
              </a:rPr>
              <a:t>Medical diagnosis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0" name="Rectangle 9">
            <a:extLst>
              <a:ext uri="{FF2B5EF4-FFF2-40B4-BE49-F238E27FC236}">
                <a16:creationId xmlns:a16="http://schemas.microsoft.com/office/drawing/2014/main" id="{38AC30A4-9A6A-4832-8685-68EFBE72100F}"/>
              </a:ext>
            </a:extLst>
          </p:cNvPr>
          <p:cNvSpPr/>
          <p:nvPr/>
        </p:nvSpPr>
        <p:spPr>
          <a:xfrm>
            <a:off x="218113" y="5877764"/>
            <a:ext cx="11878811" cy="861774"/>
          </a:xfrm>
          <a:prstGeom prst="rect">
            <a:avLst/>
          </a:prstGeom>
        </p:spPr>
        <p:txBody>
          <a:bodyPr wrap="square">
            <a:spAutoFit/>
          </a:bodyPr>
          <a:lstStyle/>
          <a:p>
            <a:pPr algn="just">
              <a:lnSpc>
                <a:spcPts val="2000"/>
              </a:lnSpc>
              <a:spcAft>
                <a:spcPts val="0"/>
              </a:spcAft>
            </a:pPr>
            <a:r>
              <a:rPr lang="en-US" kern="100" dirty="0">
                <a:solidFill>
                  <a:srgbClr val="000000"/>
                </a:solidFill>
                <a:latin typeface="Times New Roman" panose="02020603050405020304" pitchFamily="18" charset="0"/>
                <a:ea typeface="SimSun" panose="02010600030101010101" pitchFamily="2" charset="-122"/>
              </a:rPr>
              <a:t>Computed tomography (CT) imaging is effective on implants and bones, whereas magnetic resonance (MR) imaging is effective on soft tissues with anatomical information. To obtain the necessary data for exact clinical analysis, surgeons frequently require combinational analysis of different medical imaging data, which are taken by multiple modalities.</a:t>
            </a:r>
            <a:endParaRPr lang="en-AG" kern="100" dirty="0">
              <a:solidFill>
                <a:srgbClr val="000000"/>
              </a:solidFill>
              <a:latin typeface="Times New Roman" panose="02020603050405020304" pitchFamily="18" charset="0"/>
              <a:ea typeface="SimSun" panose="02010600030101010101" pitchFamily="2" charset="-122"/>
            </a:endParaRPr>
          </a:p>
        </p:txBody>
      </p:sp>
      <p:sp>
        <p:nvSpPr>
          <p:cNvPr id="11" name="Rectangle 10">
            <a:extLst>
              <a:ext uri="{FF2B5EF4-FFF2-40B4-BE49-F238E27FC236}">
                <a16:creationId xmlns:a16="http://schemas.microsoft.com/office/drawing/2014/main" id="{2D1B3DBC-9949-47DC-90F6-89D50CC5B071}"/>
              </a:ext>
            </a:extLst>
          </p:cNvPr>
          <p:cNvSpPr/>
          <p:nvPr/>
        </p:nvSpPr>
        <p:spPr>
          <a:xfrm>
            <a:off x="86405" y="57478"/>
            <a:ext cx="2858411" cy="369332"/>
          </a:xfrm>
          <a:prstGeom prst="rect">
            <a:avLst/>
          </a:prstGeom>
        </p:spPr>
        <p:txBody>
          <a:bodyPr wrap="none">
            <a:spAutoFit/>
          </a:bodyPr>
          <a:lstStyle/>
          <a:p>
            <a:pPr algn="ctr">
              <a:defRPr/>
            </a:pPr>
            <a:r>
              <a:rPr lang="en-US" b="1" dirty="0">
                <a:solidFill>
                  <a:srgbClr val="00B0F0"/>
                </a:solidFill>
              </a:rPr>
              <a:t>Purpose of implementation </a:t>
            </a:r>
          </a:p>
        </p:txBody>
      </p:sp>
    </p:spTree>
    <p:extLst>
      <p:ext uri="{BB962C8B-B14F-4D97-AF65-F5344CB8AC3E}">
        <p14:creationId xmlns:p14="http://schemas.microsoft.com/office/powerpoint/2010/main" val="72545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ADBE3F-08C4-4C9D-8C7A-60DB247FB703}"/>
              </a:ext>
            </a:extLst>
          </p:cNvPr>
          <p:cNvSpPr/>
          <p:nvPr/>
        </p:nvSpPr>
        <p:spPr>
          <a:xfrm>
            <a:off x="1460326" y="1394791"/>
            <a:ext cx="8989031" cy="1158009"/>
          </a:xfrm>
          <a:prstGeom prst="rect">
            <a:avLst/>
          </a:prstGeom>
        </p:spPr>
        <p:txBody>
          <a:bodyPr wrap="square">
            <a:spAutoFit/>
          </a:bodyPr>
          <a:lstStyle/>
          <a:p>
            <a:pPr>
              <a:lnSpc>
                <a:spcPct val="107000"/>
              </a:lnSpc>
              <a:spcBef>
                <a:spcPts val="600"/>
              </a:spcBef>
              <a:spcAft>
                <a:spcPts val="600"/>
              </a:spcAft>
              <a:defRPr/>
            </a:pPr>
            <a:r>
              <a:rPr lang="en-US" dirty="0">
                <a:latin typeface="Times New Roman" panose="02020603050405020304" pitchFamily="18"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General Objective </a:t>
            </a:r>
          </a:p>
          <a:p>
            <a:pPr marL="214313" indent="-214313">
              <a:lnSpc>
                <a:spcPct val="107000"/>
              </a:lnSpc>
              <a:spcBef>
                <a:spcPts val="600"/>
              </a:spcBef>
              <a:spcAft>
                <a:spcPts val="600"/>
              </a:spcAft>
              <a:buFont typeface="Wingdings" panose="05000000000000000000" pitchFamily="2" charset="2"/>
              <a:buChar char="v"/>
              <a:defRPr/>
            </a:pPr>
            <a:r>
              <a:rPr lang="en-US" dirty="0">
                <a:latin typeface="Times New Roman" panose="02020603050405020304" pitchFamily="18" charset="0"/>
                <a:ea typeface="等线" panose="02010600030101010101" pitchFamily="2" charset="-122"/>
                <a:cs typeface="Times New Roman" panose="02020603050405020304" pitchFamily="18" charset="0"/>
              </a:rPr>
              <a:t>Get a satisfactory result from the fusion of  infrared and visible image by using deep learning </a:t>
            </a:r>
          </a:p>
          <a:p>
            <a:pPr>
              <a:lnSpc>
                <a:spcPct val="107000"/>
              </a:lnSpc>
              <a:spcBef>
                <a:spcPts val="600"/>
              </a:spcBef>
              <a:spcAft>
                <a:spcPts val="600"/>
              </a:spcAft>
              <a:defRPr/>
            </a:pPr>
            <a:endParaRPr lang="en-US" sz="1050" dirty="0">
              <a:latin typeface="Calibri" panose="020F0502020204030204" pitchFamily="34" charset="0"/>
              <a:ea typeface="等线" panose="02010600030101010101" pitchFamily="2" charset="-122"/>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3FD9277-0F48-4BDE-B054-ED1895DF8D03}"/>
              </a:ext>
            </a:extLst>
          </p:cNvPr>
          <p:cNvSpPr/>
          <p:nvPr/>
        </p:nvSpPr>
        <p:spPr>
          <a:xfrm>
            <a:off x="195406" y="418261"/>
            <a:ext cx="2529840" cy="40847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3817294C-92BA-4094-BC40-78D1AAE78BBB}"/>
              </a:ext>
            </a:extLst>
          </p:cNvPr>
          <p:cNvSpPr/>
          <p:nvPr/>
        </p:nvSpPr>
        <p:spPr>
          <a:xfrm>
            <a:off x="1160350" y="431051"/>
            <a:ext cx="953676" cy="369332"/>
          </a:xfrm>
          <a:prstGeom prst="rect">
            <a:avLst/>
          </a:prstGeom>
        </p:spPr>
        <p:txBody>
          <a:bodyPr wrap="square">
            <a:spAutoFit/>
          </a:bodyPr>
          <a:lstStyle/>
          <a:p>
            <a:pPr algn="ctr">
              <a:spcAft>
                <a:spcPts val="600"/>
              </a:spcAft>
            </a:pPr>
            <a:r>
              <a:rPr lang="en-US" dirty="0">
                <a:latin typeface="Times New Roman" panose="02020603050405020304" pitchFamily="18" charset="0"/>
                <a:cs typeface="Times New Roman" panose="02020603050405020304" pitchFamily="18" charset="0"/>
              </a:rPr>
              <a:t>Goal</a:t>
            </a:r>
            <a:r>
              <a:rPr lang="en-US" b="1" dirty="0">
                <a:solidFill>
                  <a:schemeClr val="bg1"/>
                </a:solidFill>
              </a:rPr>
              <a:t>….</a:t>
            </a:r>
          </a:p>
        </p:txBody>
      </p:sp>
      <p:sp>
        <p:nvSpPr>
          <p:cNvPr id="14" name="Rectangle 13">
            <a:extLst>
              <a:ext uri="{FF2B5EF4-FFF2-40B4-BE49-F238E27FC236}">
                <a16:creationId xmlns:a16="http://schemas.microsoft.com/office/drawing/2014/main" id="{EC8044EA-61E3-47C7-937C-CC83BF9CDEAE}"/>
              </a:ext>
            </a:extLst>
          </p:cNvPr>
          <p:cNvSpPr/>
          <p:nvPr/>
        </p:nvSpPr>
        <p:spPr>
          <a:xfrm>
            <a:off x="1430506" y="2736938"/>
            <a:ext cx="9048670" cy="2477538"/>
          </a:xfrm>
          <a:prstGeom prst="rect">
            <a:avLst/>
          </a:prstGeom>
        </p:spPr>
        <p:txBody>
          <a:bodyPr wrap="square">
            <a:spAutoFit/>
          </a:bodyPr>
          <a:lstStyle/>
          <a:p>
            <a:pPr>
              <a:lnSpc>
                <a:spcPct val="107000"/>
              </a:lnSpc>
              <a:spcBef>
                <a:spcPts val="600"/>
              </a:spcBef>
              <a:spcAft>
                <a:spcPts val="1200"/>
              </a:spcAft>
              <a:defRPr/>
            </a:pPr>
            <a:r>
              <a:rPr lang="en-US" dirty="0">
                <a:latin typeface="Calibri" panose="020F0502020204030204" pitchFamily="34" charset="0"/>
                <a:ea typeface="等线" panose="02010600030101010101" pitchFamily="2" charset="-122"/>
                <a:cs typeface="Times New Roman" panose="02020603050405020304" pitchFamily="18" charset="0"/>
              </a:rPr>
              <a:t>		                      </a:t>
            </a:r>
            <a:r>
              <a:rPr lang="en-US"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Specific objective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Calibri" panose="020F0502020204030204" pitchFamily="34" charset="0"/>
                <a:ea typeface="等线" panose="02010600030101010101" pitchFamily="2" charset="-122"/>
                <a:cs typeface="Times New Roman" panose="02020603050405020304" pitchFamily="18" charset="0"/>
              </a:rPr>
              <a:t>Preprocessing: </a:t>
            </a:r>
            <a:r>
              <a:rPr lang="en-US" dirty="0">
                <a:latin typeface="Times New Roman" panose="02020603050405020304" pitchFamily="18" charset="0"/>
                <a:ea typeface="等线" panose="02010600030101010101" pitchFamily="2" charset="-122"/>
                <a:cs typeface="Times New Roman" panose="02020603050405020304" pitchFamily="18" charset="0"/>
              </a:rPr>
              <a:t>collecting and preparing dataset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Modeling: </a:t>
            </a:r>
            <a:r>
              <a:rPr lang="en-US" dirty="0">
                <a:latin typeface="Times New Roman" panose="02020603050405020304" pitchFamily="18" charset="0"/>
                <a:ea typeface="等线" panose="02010600030101010101" pitchFamily="2" charset="-122"/>
                <a:cs typeface="Times New Roman" panose="02020603050405020304" pitchFamily="18" charset="0"/>
              </a:rPr>
              <a:t>design standardized model to explore a fusion algorithm a better effect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Result: </a:t>
            </a:r>
            <a:r>
              <a:rPr lang="en-US" dirty="0">
                <a:latin typeface="Times New Roman" panose="02020603050405020304" pitchFamily="18" charset="0"/>
                <a:ea typeface="等线" panose="02010600030101010101" pitchFamily="2" charset="-122"/>
                <a:cs typeface="Times New Roman" panose="02020603050405020304" pitchFamily="18" charset="0"/>
              </a:rPr>
              <a:t>Get effective fusion of infrared and visible image </a:t>
            </a:r>
          </a:p>
          <a:p>
            <a:pPr marL="214313" indent="-214313">
              <a:lnSpc>
                <a:spcPct val="107000"/>
              </a:lnSpc>
              <a:spcBef>
                <a:spcPts val="600"/>
              </a:spcBef>
              <a:spcAft>
                <a:spcPts val="1200"/>
              </a:spcAft>
              <a:buFont typeface="Wingdings" panose="05000000000000000000" pitchFamily="2" charset="2"/>
              <a:buChar char="v"/>
              <a:defRPr/>
            </a:pPr>
            <a:r>
              <a:rPr lang="en-US" b="1" dirty="0">
                <a:solidFill>
                  <a:schemeClr val="accent6">
                    <a:lumMod val="75000"/>
                  </a:schemeClr>
                </a:solidFill>
                <a:latin typeface="Times New Roman" panose="02020603050405020304" pitchFamily="18" charset="0"/>
                <a:ea typeface="等线" panose="02010600030101010101" pitchFamily="2" charset="-122"/>
                <a:cs typeface="Times New Roman" panose="02020603050405020304" pitchFamily="18" charset="0"/>
              </a:rPr>
              <a:t>Method Evaluation: </a:t>
            </a:r>
            <a:r>
              <a:rPr lang="en-US" dirty="0">
                <a:latin typeface="Times New Roman" panose="02020603050405020304" pitchFamily="18" charset="0"/>
                <a:ea typeface="等线" panose="02010600030101010101" pitchFamily="2" charset="-122"/>
                <a:cs typeface="Times New Roman" panose="02020603050405020304" pitchFamily="18" charset="0"/>
              </a:rPr>
              <a:t>Show proposed method is better than another existing method</a:t>
            </a:r>
          </a:p>
        </p:txBody>
      </p:sp>
    </p:spTree>
    <p:extLst>
      <p:ext uri="{BB962C8B-B14F-4D97-AF65-F5344CB8AC3E}">
        <p14:creationId xmlns:p14="http://schemas.microsoft.com/office/powerpoint/2010/main" val="236756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BB2583-8B5D-4B04-8FEE-D370882F6BB0}"/>
              </a:ext>
            </a:extLst>
          </p:cNvPr>
          <p:cNvSpPr/>
          <p:nvPr/>
        </p:nvSpPr>
        <p:spPr>
          <a:xfrm>
            <a:off x="86686" y="3704149"/>
            <a:ext cx="3369699"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in deep learning</a:t>
            </a:r>
            <a:endParaRPr lang="en-AG" b="1" dirty="0">
              <a:solidFill>
                <a:schemeClr val="tx1"/>
              </a:solidFill>
            </a:endParaRPr>
          </a:p>
        </p:txBody>
      </p:sp>
      <p:sp>
        <p:nvSpPr>
          <p:cNvPr id="8" name="Rectangle 7">
            <a:extLst>
              <a:ext uri="{FF2B5EF4-FFF2-40B4-BE49-F238E27FC236}">
                <a16:creationId xmlns:a16="http://schemas.microsoft.com/office/drawing/2014/main" id="{0A3C78D9-6066-4E0C-AB66-F3F3C990D6B4}"/>
              </a:ext>
            </a:extLst>
          </p:cNvPr>
          <p:cNvSpPr/>
          <p:nvPr/>
        </p:nvSpPr>
        <p:spPr>
          <a:xfrm>
            <a:off x="160789" y="4196241"/>
            <a:ext cx="12031211" cy="707886"/>
          </a:xfrm>
          <a:prstGeom prst="rect">
            <a:avLst/>
          </a:prstGeom>
        </p:spPr>
        <p:txBody>
          <a:bodyPr wrap="square">
            <a:spAutoFit/>
          </a:bodyPr>
          <a:lstStyle/>
          <a:p>
            <a:r>
              <a:rPr lang="en-US" sz="2000" dirty="0">
                <a:latin typeface="Times New Roman" panose="02020603050405020304" pitchFamily="18" charset="0"/>
                <a:ea typeface="宋体" panose="02010600030101010101" pitchFamily="2" charset="-122"/>
              </a:rPr>
              <a:t>Deep learning method has become an active topic in the field of image fusion in the last three years, many deep learning-based fusion methods have been proposed and gradually formed a critical branch.</a:t>
            </a:r>
            <a:endParaRPr lang="en-AG" sz="2000" dirty="0">
              <a:latin typeface="Times New Roman" panose="02020603050405020304" pitchFamily="18" charset="0"/>
              <a:ea typeface="宋体" panose="02010600030101010101" pitchFamily="2" charset="-122"/>
            </a:endParaRPr>
          </a:p>
        </p:txBody>
      </p:sp>
      <p:sp>
        <p:nvSpPr>
          <p:cNvPr id="9" name="Rectangle 8">
            <a:extLst>
              <a:ext uri="{FF2B5EF4-FFF2-40B4-BE49-F238E27FC236}">
                <a16:creationId xmlns:a16="http://schemas.microsoft.com/office/drawing/2014/main" id="{083CAAE1-FF0C-4252-ADE1-4194B4B89A25}"/>
              </a:ext>
            </a:extLst>
          </p:cNvPr>
          <p:cNvSpPr/>
          <p:nvPr/>
        </p:nvSpPr>
        <p:spPr>
          <a:xfrm>
            <a:off x="268448" y="5148744"/>
            <a:ext cx="11694253" cy="1579920"/>
          </a:xfrm>
          <a:prstGeom prst="rect">
            <a:avLst/>
          </a:prstGeom>
        </p:spPr>
        <p:txBody>
          <a:bodyPr wrap="square">
            <a:spAutoFit/>
          </a:bodyPr>
          <a:lstStyle/>
          <a:p>
            <a:pPr algn="just">
              <a:lnSpc>
                <a:spcPts val="2000"/>
              </a:lnSpc>
              <a:spcAft>
                <a:spcPts val="1200"/>
              </a:spcAft>
            </a:pPr>
            <a:r>
              <a:rPr lang="en-US" sz="2000" dirty="0">
                <a:latin typeface="Times New Roman" panose="02020603050405020304" pitchFamily="18" charset="0"/>
                <a:ea typeface="宋体" panose="02010600030101010101" pitchFamily="2" charset="-122"/>
              </a:rPr>
              <a:t>In terms of the adopted deep architecture, these deep learning-based fusion strategies can be divided into </a:t>
            </a:r>
          </a:p>
          <a:p>
            <a:pPr marL="457200" indent="-457200" algn="just">
              <a:lnSpc>
                <a:spcPts val="2000"/>
              </a:lnSpc>
              <a:spcAft>
                <a:spcPts val="1200"/>
              </a:spcAft>
              <a:buFontTx/>
              <a:buAutoNum type="arabicPeriod"/>
            </a:pPr>
            <a:r>
              <a:rPr lang="en-US" sz="2000" dirty="0">
                <a:latin typeface="Times New Roman" panose="02020603050405020304" pitchFamily="18" charset="0"/>
                <a:ea typeface="宋体" panose="02010600030101010101" pitchFamily="2" charset="-122"/>
              </a:rPr>
              <a:t>convolution neural network (CNN)-based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autoencoder (AE)-based, and</a:t>
            </a:r>
          </a:p>
          <a:p>
            <a:pPr marL="457200" indent="-457200" algn="just">
              <a:lnSpc>
                <a:spcPts val="2000"/>
              </a:lnSpc>
              <a:spcAft>
                <a:spcPts val="1200"/>
              </a:spcAft>
              <a:buAutoNum type="arabicPeriod"/>
            </a:pPr>
            <a:r>
              <a:rPr lang="en-US" sz="2000" dirty="0">
                <a:latin typeface="Times New Roman" panose="02020603050405020304" pitchFamily="18" charset="0"/>
                <a:ea typeface="宋体" panose="02010600030101010101" pitchFamily="2" charset="-122"/>
              </a:rPr>
              <a:t>generative adversarial network (GAN)-based methods.</a:t>
            </a:r>
            <a:endParaRPr lang="en-AG" sz="2000" dirty="0">
              <a:latin typeface="Times New Roman" panose="02020603050405020304" pitchFamily="18" charset="0"/>
              <a:ea typeface="宋体" panose="02010600030101010101" pitchFamily="2" charset="-122"/>
            </a:endParaRPr>
          </a:p>
        </p:txBody>
      </p:sp>
      <p:pic>
        <p:nvPicPr>
          <p:cNvPr id="10" name="Picture 9">
            <a:extLst>
              <a:ext uri="{FF2B5EF4-FFF2-40B4-BE49-F238E27FC236}">
                <a16:creationId xmlns:a16="http://schemas.microsoft.com/office/drawing/2014/main" id="{F00C4B78-BEE8-42E3-89D2-5235B90D37EC}"/>
              </a:ext>
            </a:extLst>
          </p:cNvPr>
          <p:cNvPicPr>
            <a:picLocks noChangeAspect="1"/>
          </p:cNvPicPr>
          <p:nvPr/>
        </p:nvPicPr>
        <p:blipFill>
          <a:blip r:embed="rId2"/>
          <a:stretch>
            <a:fillRect/>
          </a:stretch>
        </p:blipFill>
        <p:spPr>
          <a:xfrm>
            <a:off x="4781723" y="0"/>
            <a:ext cx="4504889" cy="4286774"/>
          </a:xfrm>
          <a:prstGeom prst="rect">
            <a:avLst/>
          </a:prstGeom>
        </p:spPr>
      </p:pic>
      <p:sp>
        <p:nvSpPr>
          <p:cNvPr id="11" name="Rectangle: Rounded Corners 10">
            <a:extLst>
              <a:ext uri="{FF2B5EF4-FFF2-40B4-BE49-F238E27FC236}">
                <a16:creationId xmlns:a16="http://schemas.microsoft.com/office/drawing/2014/main" id="{B733FCA8-51D9-4CCD-99B5-5060B99AA9D7}"/>
              </a:ext>
            </a:extLst>
          </p:cNvPr>
          <p:cNvSpPr/>
          <p:nvPr/>
        </p:nvSpPr>
        <p:spPr>
          <a:xfrm>
            <a:off x="86687" y="198949"/>
            <a:ext cx="2522290"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Survey of IVIF methods</a:t>
            </a:r>
            <a:endParaRPr lang="en-AG" b="1" dirty="0">
              <a:solidFill>
                <a:schemeClr val="tx1"/>
              </a:solidFill>
            </a:endParaRPr>
          </a:p>
        </p:txBody>
      </p:sp>
      <p:sp>
        <p:nvSpPr>
          <p:cNvPr id="12" name="Rectangle 11">
            <a:extLst>
              <a:ext uri="{FF2B5EF4-FFF2-40B4-BE49-F238E27FC236}">
                <a16:creationId xmlns:a16="http://schemas.microsoft.com/office/drawing/2014/main" id="{8C840288-BC3A-4510-BF0B-73474FEC69AC}"/>
              </a:ext>
            </a:extLst>
          </p:cNvPr>
          <p:cNvSpPr/>
          <p:nvPr/>
        </p:nvSpPr>
        <p:spPr>
          <a:xfrm>
            <a:off x="43403" y="1543222"/>
            <a:ext cx="4075651" cy="1200329"/>
          </a:xfrm>
          <a:prstGeom prst="rect">
            <a:avLst/>
          </a:prstGeom>
        </p:spPr>
        <p:txBody>
          <a:bodyPr wrap="square">
            <a:spAutoFit/>
          </a:bodyPr>
          <a:lstStyle/>
          <a:p>
            <a:pPr algn="just"/>
            <a:r>
              <a:rPr lang="en-US" dirty="0">
                <a:latin typeface="Times New Roman" panose="02020603050405020304" pitchFamily="18" charset="0"/>
                <a:ea typeface="宋体" panose="02010600030101010101" pitchFamily="2" charset="-122"/>
              </a:rPr>
              <a:t>Using deep learning we can automatically extract feature according to the silence property of given image without manual intervention.</a:t>
            </a:r>
            <a:endParaRPr lang="en-US" dirty="0"/>
          </a:p>
        </p:txBody>
      </p:sp>
      <p:sp>
        <p:nvSpPr>
          <p:cNvPr id="13" name="Rectangle 12">
            <a:extLst>
              <a:ext uri="{FF2B5EF4-FFF2-40B4-BE49-F238E27FC236}">
                <a16:creationId xmlns:a16="http://schemas.microsoft.com/office/drawing/2014/main" id="{E9733681-AF88-4523-9684-EA5C4BCD77D9}"/>
              </a:ext>
            </a:extLst>
          </p:cNvPr>
          <p:cNvSpPr/>
          <p:nvPr/>
        </p:nvSpPr>
        <p:spPr>
          <a:xfrm>
            <a:off x="9430500" y="446424"/>
            <a:ext cx="2674813" cy="923330"/>
          </a:xfrm>
          <a:prstGeom prst="rect">
            <a:avLst/>
          </a:prstGeom>
        </p:spPr>
        <p:txBody>
          <a:bodyPr wrap="square">
            <a:spAutoFit/>
          </a:bodyPr>
          <a:lstStyle/>
          <a:p>
            <a:r>
              <a:rPr lang="en-US" dirty="0"/>
              <a:t>IVIF methods and applications: A survey by </a:t>
            </a:r>
            <a:r>
              <a:rPr lang="en-US" dirty="0" err="1">
                <a:highlight>
                  <a:srgbClr val="FFFF00"/>
                </a:highlight>
              </a:rPr>
              <a:t>Jiayi</a:t>
            </a:r>
            <a:r>
              <a:rPr lang="en-US" dirty="0">
                <a:highlight>
                  <a:srgbClr val="FFFF00"/>
                </a:highlight>
              </a:rPr>
              <a:t> Ma</a:t>
            </a:r>
            <a:endParaRPr lang="en-AG" dirty="0">
              <a:highlight>
                <a:srgbClr val="FFFF00"/>
              </a:highlight>
            </a:endParaRPr>
          </a:p>
        </p:txBody>
      </p:sp>
      <p:sp>
        <p:nvSpPr>
          <p:cNvPr id="14" name="Rectangle 13">
            <a:extLst>
              <a:ext uri="{FF2B5EF4-FFF2-40B4-BE49-F238E27FC236}">
                <a16:creationId xmlns:a16="http://schemas.microsoft.com/office/drawing/2014/main" id="{F1FE1B9D-679C-4E54-8A4D-6596E6C3597E}"/>
              </a:ext>
            </a:extLst>
          </p:cNvPr>
          <p:cNvSpPr/>
          <p:nvPr/>
        </p:nvSpPr>
        <p:spPr>
          <a:xfrm>
            <a:off x="9430499" y="2375992"/>
            <a:ext cx="2532201" cy="923330"/>
          </a:xfrm>
          <a:prstGeom prst="rect">
            <a:avLst/>
          </a:prstGeom>
        </p:spPr>
        <p:txBody>
          <a:bodyPr wrap="square">
            <a:spAutoFit/>
          </a:bodyPr>
          <a:lstStyle/>
          <a:p>
            <a:r>
              <a:rPr lang="en-US" dirty="0"/>
              <a:t>IVIF Techniques Based on Deep Learning: A Review by </a:t>
            </a:r>
            <a:r>
              <a:rPr lang="en-GB" dirty="0" err="1">
                <a:highlight>
                  <a:srgbClr val="FFFF00"/>
                </a:highlight>
              </a:rPr>
              <a:t>Changqi</a:t>
            </a:r>
            <a:r>
              <a:rPr lang="en-GB" dirty="0">
                <a:highlight>
                  <a:srgbClr val="FFFF00"/>
                </a:highlight>
              </a:rPr>
              <a:t> Sun </a:t>
            </a:r>
            <a:endParaRPr lang="en-AG" dirty="0">
              <a:highlight>
                <a:srgbClr val="FFFF00"/>
              </a:highlight>
            </a:endParaRPr>
          </a:p>
        </p:txBody>
      </p:sp>
    </p:spTree>
    <p:extLst>
      <p:ext uri="{BB962C8B-B14F-4D97-AF65-F5344CB8AC3E}">
        <p14:creationId xmlns:p14="http://schemas.microsoft.com/office/powerpoint/2010/main" val="426020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C35FF3-0EBA-49B2-B33F-E1499DF2B509}"/>
              </a:ext>
            </a:extLst>
          </p:cNvPr>
          <p:cNvSpPr/>
          <p:nvPr/>
        </p:nvSpPr>
        <p:spPr>
          <a:xfrm>
            <a:off x="288221" y="819324"/>
            <a:ext cx="10978066" cy="88959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28594" indent="-228594" algn="just">
              <a:spcBef>
                <a:spcPts val="800"/>
              </a:spcBef>
              <a:spcAft>
                <a:spcPts val="800"/>
              </a:spcAft>
              <a:buFont typeface="Wingdings" panose="05000000000000000000" pitchFamily="2" charset="2"/>
              <a:buChar char="Ø"/>
              <a:defRPr/>
            </a:pPr>
            <a:r>
              <a:rPr lang="en-US" sz="1600" b="1" dirty="0">
                <a:solidFill>
                  <a:schemeClr val="tx1"/>
                </a:solidFill>
              </a:rPr>
              <a:t>The plan is using deep learning methods;  generate weight map in order to fuse weight map with infrared and visible image.</a:t>
            </a:r>
          </a:p>
        </p:txBody>
      </p:sp>
      <p:sp>
        <p:nvSpPr>
          <p:cNvPr id="24" name="Rectangle: Rounded Corners 23">
            <a:extLst>
              <a:ext uri="{FF2B5EF4-FFF2-40B4-BE49-F238E27FC236}">
                <a16:creationId xmlns:a16="http://schemas.microsoft.com/office/drawing/2014/main" id="{35E2D321-D52B-46E4-894E-2B46211D57A1}"/>
              </a:ext>
            </a:extLst>
          </p:cNvPr>
          <p:cNvSpPr/>
          <p:nvPr/>
        </p:nvSpPr>
        <p:spPr>
          <a:xfrm>
            <a:off x="-1" y="147216"/>
            <a:ext cx="3859437"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CNN based</a:t>
            </a:r>
            <a:endParaRPr lang="en-AG" b="1" dirty="0">
              <a:solidFill>
                <a:schemeClr val="tx1"/>
              </a:solidFill>
            </a:endParaRPr>
          </a:p>
        </p:txBody>
      </p:sp>
      <p:pic>
        <p:nvPicPr>
          <p:cNvPr id="25" name="Picture 24">
            <a:extLst>
              <a:ext uri="{FF2B5EF4-FFF2-40B4-BE49-F238E27FC236}">
                <a16:creationId xmlns:a16="http://schemas.microsoft.com/office/drawing/2014/main" id="{FF92133D-485D-4495-B157-37D54EEBB332}"/>
              </a:ext>
            </a:extLst>
          </p:cNvPr>
          <p:cNvPicPr>
            <a:picLocks noChangeAspect="1"/>
          </p:cNvPicPr>
          <p:nvPr/>
        </p:nvPicPr>
        <p:blipFill>
          <a:blip r:embed="rId2"/>
          <a:stretch>
            <a:fillRect/>
          </a:stretch>
        </p:blipFill>
        <p:spPr>
          <a:xfrm>
            <a:off x="3953918" y="1897842"/>
            <a:ext cx="3913444" cy="1472973"/>
          </a:xfrm>
          <a:prstGeom prst="rect">
            <a:avLst/>
          </a:prstGeom>
        </p:spPr>
      </p:pic>
      <p:pic>
        <p:nvPicPr>
          <p:cNvPr id="54" name="Picture 53">
            <a:extLst>
              <a:ext uri="{FF2B5EF4-FFF2-40B4-BE49-F238E27FC236}">
                <a16:creationId xmlns:a16="http://schemas.microsoft.com/office/drawing/2014/main" id="{3A393382-FD75-4BC2-B1DC-663717B11372}"/>
              </a:ext>
            </a:extLst>
          </p:cNvPr>
          <p:cNvPicPr>
            <a:picLocks noChangeAspect="1"/>
          </p:cNvPicPr>
          <p:nvPr/>
        </p:nvPicPr>
        <p:blipFill rotWithShape="1">
          <a:blip r:embed="rId3"/>
          <a:srcRect l="3844" t="22579" r="6488" b="2050"/>
          <a:stretch/>
        </p:blipFill>
        <p:spPr>
          <a:xfrm>
            <a:off x="3953920" y="4658903"/>
            <a:ext cx="1592804" cy="1274445"/>
          </a:xfrm>
          <a:prstGeom prst="rect">
            <a:avLst/>
          </a:prstGeom>
        </p:spPr>
      </p:pic>
      <p:pic>
        <p:nvPicPr>
          <p:cNvPr id="58" name="Picture 57">
            <a:extLst>
              <a:ext uri="{FF2B5EF4-FFF2-40B4-BE49-F238E27FC236}">
                <a16:creationId xmlns:a16="http://schemas.microsoft.com/office/drawing/2014/main" id="{0C21500B-773C-4483-86E6-C5576288B2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809" y="3795815"/>
            <a:ext cx="1681519" cy="1113472"/>
          </a:xfrm>
          <a:prstGeom prst="rect">
            <a:avLst/>
          </a:prstGeom>
          <a:noFill/>
          <a:ln>
            <a:noFill/>
          </a:ln>
        </p:spPr>
      </p:pic>
      <p:pic>
        <p:nvPicPr>
          <p:cNvPr id="59" name="Picture 58">
            <a:extLst>
              <a:ext uri="{FF2B5EF4-FFF2-40B4-BE49-F238E27FC236}">
                <a16:creationId xmlns:a16="http://schemas.microsoft.com/office/drawing/2014/main" id="{527AA853-E418-48C0-AF06-9829DA9D7ED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13" y="5352299"/>
            <a:ext cx="1681519" cy="1113472"/>
          </a:xfrm>
          <a:prstGeom prst="rect">
            <a:avLst/>
          </a:prstGeom>
          <a:noFill/>
          <a:ln>
            <a:noFill/>
          </a:ln>
        </p:spPr>
      </p:pic>
      <p:sp>
        <p:nvSpPr>
          <p:cNvPr id="63" name="Rectangle: Rounded Corners 62">
            <a:extLst>
              <a:ext uri="{FF2B5EF4-FFF2-40B4-BE49-F238E27FC236}">
                <a16:creationId xmlns:a16="http://schemas.microsoft.com/office/drawing/2014/main" id="{D9E7F7C8-72EB-429F-A6E1-7EBA8CDB308E}"/>
              </a:ext>
            </a:extLst>
          </p:cNvPr>
          <p:cNvSpPr/>
          <p:nvPr/>
        </p:nvSpPr>
        <p:spPr>
          <a:xfrm>
            <a:off x="2565195" y="4825114"/>
            <a:ext cx="1294241" cy="652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b="1" dirty="0">
                <a:solidFill>
                  <a:schemeClr val="tx1"/>
                </a:solidFill>
              </a:rPr>
              <a:t>Pre-trained</a:t>
            </a:r>
          </a:p>
        </p:txBody>
      </p:sp>
      <p:sp>
        <p:nvSpPr>
          <p:cNvPr id="64" name="Rectangle: Rounded Corners 63">
            <a:extLst>
              <a:ext uri="{FF2B5EF4-FFF2-40B4-BE49-F238E27FC236}">
                <a16:creationId xmlns:a16="http://schemas.microsoft.com/office/drawing/2014/main" id="{39294FBB-83FE-4BE3-9EC9-B3843417CF85}"/>
              </a:ext>
            </a:extLst>
          </p:cNvPr>
          <p:cNvSpPr/>
          <p:nvPr/>
        </p:nvSpPr>
        <p:spPr>
          <a:xfrm>
            <a:off x="3953918" y="3956684"/>
            <a:ext cx="1592805"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5" name="Rectangle: Rounded Corners 64">
            <a:extLst>
              <a:ext uri="{FF2B5EF4-FFF2-40B4-BE49-F238E27FC236}">
                <a16:creationId xmlns:a16="http://schemas.microsoft.com/office/drawing/2014/main" id="{1CAB358E-D8E6-4C6B-B5D1-2A10031A147A}"/>
              </a:ext>
            </a:extLst>
          </p:cNvPr>
          <p:cNvSpPr/>
          <p:nvPr/>
        </p:nvSpPr>
        <p:spPr>
          <a:xfrm>
            <a:off x="9991199" y="3840016"/>
            <a:ext cx="1430616" cy="5520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Weight map Generation</a:t>
            </a:r>
          </a:p>
        </p:txBody>
      </p:sp>
      <p:sp>
        <p:nvSpPr>
          <p:cNvPr id="66" name="Rectangle: Rounded Corners 65">
            <a:extLst>
              <a:ext uri="{FF2B5EF4-FFF2-40B4-BE49-F238E27FC236}">
                <a16:creationId xmlns:a16="http://schemas.microsoft.com/office/drawing/2014/main" id="{A3B08B22-B82B-49A0-83EF-B66F475E0BE9}"/>
              </a:ext>
            </a:extLst>
          </p:cNvPr>
          <p:cNvSpPr/>
          <p:nvPr/>
        </p:nvSpPr>
        <p:spPr>
          <a:xfrm>
            <a:off x="547962" y="372599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3" name="Picture 72">
            <a:extLst>
              <a:ext uri="{FF2B5EF4-FFF2-40B4-BE49-F238E27FC236}">
                <a16:creationId xmlns:a16="http://schemas.microsoft.com/office/drawing/2014/main" id="{0B70B739-6DE8-444F-9539-C3725577C5D4}"/>
              </a:ext>
            </a:extLst>
          </p:cNvPr>
          <p:cNvPicPr>
            <a:picLocks noChangeAspect="1"/>
          </p:cNvPicPr>
          <p:nvPr/>
        </p:nvPicPr>
        <p:blipFill>
          <a:blip r:embed="rId6"/>
          <a:stretch>
            <a:fillRect/>
          </a:stretch>
        </p:blipFill>
        <p:spPr>
          <a:xfrm>
            <a:off x="9966583" y="4455819"/>
            <a:ext cx="1501060" cy="1428381"/>
          </a:xfrm>
          <a:prstGeom prst="rect">
            <a:avLst/>
          </a:prstGeom>
        </p:spPr>
      </p:pic>
      <p:pic>
        <p:nvPicPr>
          <p:cNvPr id="74" name="Picture 73">
            <a:extLst>
              <a:ext uri="{FF2B5EF4-FFF2-40B4-BE49-F238E27FC236}">
                <a16:creationId xmlns:a16="http://schemas.microsoft.com/office/drawing/2014/main" id="{1763CAF8-AE30-4649-BB8C-6DDEC092CB78}"/>
              </a:ext>
            </a:extLst>
          </p:cNvPr>
          <p:cNvPicPr>
            <a:picLocks noChangeAspect="1"/>
          </p:cNvPicPr>
          <p:nvPr/>
        </p:nvPicPr>
        <p:blipFill>
          <a:blip r:embed="rId7"/>
          <a:stretch>
            <a:fillRect/>
          </a:stretch>
        </p:blipFill>
        <p:spPr>
          <a:xfrm>
            <a:off x="6633583" y="5296127"/>
            <a:ext cx="1620911" cy="1195137"/>
          </a:xfrm>
          <a:prstGeom prst="rect">
            <a:avLst/>
          </a:prstGeom>
        </p:spPr>
      </p:pic>
      <p:pic>
        <p:nvPicPr>
          <p:cNvPr id="75" name="Picture 74">
            <a:extLst>
              <a:ext uri="{FF2B5EF4-FFF2-40B4-BE49-F238E27FC236}">
                <a16:creationId xmlns:a16="http://schemas.microsoft.com/office/drawing/2014/main" id="{AA6545B4-6737-4F71-AEB4-D4EC0D2EDDCD}"/>
              </a:ext>
            </a:extLst>
          </p:cNvPr>
          <p:cNvPicPr>
            <a:picLocks noChangeAspect="1"/>
          </p:cNvPicPr>
          <p:nvPr/>
        </p:nvPicPr>
        <p:blipFill>
          <a:blip r:embed="rId8"/>
          <a:stretch>
            <a:fillRect/>
          </a:stretch>
        </p:blipFill>
        <p:spPr>
          <a:xfrm>
            <a:off x="6655661" y="3822323"/>
            <a:ext cx="1576756" cy="1195137"/>
          </a:xfrm>
          <a:prstGeom prst="rect">
            <a:avLst/>
          </a:prstGeom>
        </p:spPr>
      </p:pic>
      <p:sp>
        <p:nvSpPr>
          <p:cNvPr id="76" name="Rectangle: Rounded Corners 75">
            <a:extLst>
              <a:ext uri="{FF2B5EF4-FFF2-40B4-BE49-F238E27FC236}">
                <a16:creationId xmlns:a16="http://schemas.microsoft.com/office/drawing/2014/main" id="{BD05614C-9620-469F-960B-B1265E8B6347}"/>
              </a:ext>
            </a:extLst>
          </p:cNvPr>
          <p:cNvSpPr/>
          <p:nvPr/>
        </p:nvSpPr>
        <p:spPr>
          <a:xfrm>
            <a:off x="8500116" y="4881543"/>
            <a:ext cx="1294241" cy="6521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F0"/>
                </a:solidFill>
              </a:rPr>
              <a:t>Pre-trained</a:t>
            </a:r>
          </a:p>
        </p:txBody>
      </p:sp>
      <p:sp>
        <p:nvSpPr>
          <p:cNvPr id="77" name="Rectangle: Rounded Corners 76">
            <a:extLst>
              <a:ext uri="{FF2B5EF4-FFF2-40B4-BE49-F238E27FC236}">
                <a16:creationId xmlns:a16="http://schemas.microsoft.com/office/drawing/2014/main" id="{0A6DBFFB-8D5C-49DF-8038-D06DFFF507A8}"/>
              </a:ext>
            </a:extLst>
          </p:cNvPr>
          <p:cNvSpPr/>
          <p:nvPr/>
        </p:nvSpPr>
        <p:spPr>
          <a:xfrm>
            <a:off x="6498253" y="3708504"/>
            <a:ext cx="5229292" cy="2903032"/>
          </a:xfrm>
          <a:prstGeom prst="roundRect">
            <a:avLst>
              <a:gd name="adj" fmla="val 84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8" name="Rectangle: Rounded Corners 77">
            <a:extLst>
              <a:ext uri="{FF2B5EF4-FFF2-40B4-BE49-F238E27FC236}">
                <a16:creationId xmlns:a16="http://schemas.microsoft.com/office/drawing/2014/main" id="{5932FB1D-F0B5-4A90-8ABB-16FE05298358}"/>
              </a:ext>
            </a:extLst>
          </p:cNvPr>
          <p:cNvSpPr/>
          <p:nvPr/>
        </p:nvSpPr>
        <p:spPr>
          <a:xfrm>
            <a:off x="1331506" y="5807451"/>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Rounded Corners 78">
            <a:extLst>
              <a:ext uri="{FF2B5EF4-FFF2-40B4-BE49-F238E27FC236}">
                <a16:creationId xmlns:a16="http://schemas.microsoft.com/office/drawing/2014/main" id="{C1E59FF0-1F93-4F93-96C2-F7D33499E637}"/>
              </a:ext>
            </a:extLst>
          </p:cNvPr>
          <p:cNvSpPr/>
          <p:nvPr/>
        </p:nvSpPr>
        <p:spPr>
          <a:xfrm>
            <a:off x="1373599" y="4232730"/>
            <a:ext cx="231968" cy="36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4444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4FCB05E-9DC7-4668-AAF7-C7177EA145ED}"/>
              </a:ext>
            </a:extLst>
          </p:cNvPr>
          <p:cNvSpPr/>
          <p:nvPr/>
        </p:nvSpPr>
        <p:spPr>
          <a:xfrm>
            <a:off x="-1" y="147216"/>
            <a:ext cx="3573711" cy="49495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Implementation  plan for AE based</a:t>
            </a:r>
            <a:endParaRPr lang="en-AG" b="1" dirty="0">
              <a:solidFill>
                <a:schemeClr val="tx1"/>
              </a:solidFill>
            </a:endParaRPr>
          </a:p>
        </p:txBody>
      </p:sp>
      <p:pic>
        <p:nvPicPr>
          <p:cNvPr id="5" name="Picture 4">
            <a:extLst>
              <a:ext uri="{FF2B5EF4-FFF2-40B4-BE49-F238E27FC236}">
                <a16:creationId xmlns:a16="http://schemas.microsoft.com/office/drawing/2014/main" id="{F3A8618B-F17D-4D61-B7BD-AFA5FAE57E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2965" y="2348918"/>
            <a:ext cx="8388990" cy="3215148"/>
          </a:xfrm>
          <a:prstGeom prst="rect">
            <a:avLst/>
          </a:prstGeom>
          <a:noFill/>
          <a:ln>
            <a:noFill/>
          </a:ln>
        </p:spPr>
      </p:pic>
      <p:sp>
        <p:nvSpPr>
          <p:cNvPr id="6" name="Rectangle 5">
            <a:extLst>
              <a:ext uri="{FF2B5EF4-FFF2-40B4-BE49-F238E27FC236}">
                <a16:creationId xmlns:a16="http://schemas.microsoft.com/office/drawing/2014/main" id="{30B9B43E-DC30-4746-A594-DF8D375C0DA1}"/>
              </a:ext>
            </a:extLst>
          </p:cNvPr>
          <p:cNvSpPr/>
          <p:nvPr/>
        </p:nvSpPr>
        <p:spPr>
          <a:xfrm>
            <a:off x="83890" y="958375"/>
            <a:ext cx="11845255" cy="830997"/>
          </a:xfrm>
          <a:prstGeom prst="rect">
            <a:avLst/>
          </a:prstGeom>
        </p:spPr>
        <p:txBody>
          <a:bodyPr wrap="square">
            <a:spAutoFit/>
          </a:bodyPr>
          <a:lstStyle/>
          <a:p>
            <a:pPr algn="just"/>
            <a:r>
              <a:rPr lang="en-US" sz="2400" kern="100" dirty="0">
                <a:solidFill>
                  <a:srgbClr val="000000"/>
                </a:solidFill>
                <a:latin typeface="Times New Roman" panose="02020603050405020304" pitchFamily="18" charset="0"/>
                <a:ea typeface="SimSun" panose="02010600030101010101" pitchFamily="2" charset="-122"/>
              </a:rPr>
              <a:t>The encoder is dedicated to extracting effective features from the input image, while the decoder is to reconstruct the input image from the encoded features</a:t>
            </a:r>
            <a:endParaRPr lang="en-AG" sz="2400" dirty="0"/>
          </a:p>
        </p:txBody>
      </p:sp>
    </p:spTree>
    <p:extLst>
      <p:ext uri="{BB962C8B-B14F-4D97-AF65-F5344CB8AC3E}">
        <p14:creationId xmlns:p14="http://schemas.microsoft.com/office/powerpoint/2010/main" val="431920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3245</TotalTime>
  <Words>2524</Words>
  <Application>Microsoft Office PowerPoint</Application>
  <PresentationFormat>Widescreen</PresentationFormat>
  <Paragraphs>228</Paragraphs>
  <Slides>30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等线</vt:lpstr>
      <vt:lpstr>等线</vt:lpstr>
      <vt:lpstr>宋体</vt:lpstr>
      <vt:lpstr>宋体</vt:lpstr>
      <vt:lpstr>楷体</vt:lpstr>
      <vt:lpstr>Arial</vt:lpstr>
      <vt:lpstr>Averia Libre</vt:lpstr>
      <vt:lpstr>Calibri</vt:lpstr>
      <vt:lpstr>Calibri Light</vt:lpstr>
      <vt:lpstr>Cambria Math</vt:lpstr>
      <vt:lpstr>Times New Roman</vt:lpstr>
      <vt:lpstr>Wingdings</vt:lpstr>
      <vt:lpstr>Work Sans Regular</vt:lpstr>
      <vt:lpstr>Office Theme</vt:lpstr>
      <vt:lpstr>PowerPoint Presentation</vt:lpstr>
      <vt:lpstr>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dc:creator>
  <cp:lastModifiedBy>1</cp:lastModifiedBy>
  <cp:revision>50</cp:revision>
  <dcterms:created xsi:type="dcterms:W3CDTF">2022-10-24T16:03:00Z</dcterms:created>
  <dcterms:modified xsi:type="dcterms:W3CDTF">2022-10-26T22:08:19Z</dcterms:modified>
</cp:coreProperties>
</file>